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4"/>
  </p:sldMasterIdLst>
  <p:notesMasterIdLst>
    <p:notesMasterId r:id="rId11"/>
  </p:notesMasterIdLst>
  <p:sldIdLst>
    <p:sldId id="256" r:id="rId5"/>
    <p:sldId id="257" r:id="rId6"/>
    <p:sldId id="261" r:id="rId7"/>
    <p:sldId id="259" r:id="rId8"/>
    <p:sldId id="260" r:id="rId9"/>
    <p:sldId id="26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A6C"/>
    <a:srgbClr val="2E4F74"/>
    <a:srgbClr val="257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E418A3-2134-4E82-939A-5EF32AAFF757}">
  <a:tblStyle styleId="{0AE418A3-2134-4E82-939A-5EF32AAFF757}" styleName="Table_0">
    <a:wholeTbl>
      <a:tcTxStyle b="off" i="off">
        <a:font>
          <a:latin typeface="Calibri"/>
          <a:ea typeface="Calibri"/>
          <a:cs typeface="Calibri"/>
        </a:font>
        <a:srgbClr val="3F3F3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7E8"/>
          </a:solidFill>
        </a:fill>
      </a:tcStyle>
    </a:wholeTbl>
    <a:band1H>
      <a:tcTxStyle/>
      <a:tcStyle>
        <a:tcBdr/>
        <a:fill>
          <a:solidFill>
            <a:srgbClr val="CACBCE"/>
          </a:solidFill>
        </a:fill>
      </a:tcStyle>
    </a:band1H>
    <a:band2H>
      <a:tcTxStyle/>
      <a:tcStyle>
        <a:tcBdr/>
      </a:tcStyle>
    </a:band2H>
    <a:band1V>
      <a:tcTxStyle/>
      <a:tcStyle>
        <a:tcBdr/>
        <a:fill>
          <a:solidFill>
            <a:srgbClr val="CACBCE"/>
          </a:solidFill>
        </a:fill>
      </a:tcStyle>
    </a:band1V>
    <a:band2V>
      <a:tcTxStyle/>
      <a:tcStyle>
        <a:tcBdr/>
      </a:tcStyle>
    </a:band2V>
    <a:lastCol>
      <a:tcTxStyle b="on" i="off">
        <a:font>
          <a:latin typeface="Calibri"/>
          <a:ea typeface="Calibri"/>
          <a:cs typeface="Calibri"/>
        </a:font>
        <a:srgbClr val="FFFFFF"/>
      </a:tcTxStyle>
      <a:tcStyle>
        <a:tcBdr/>
        <a:fill>
          <a:solidFill>
            <a:srgbClr val="00194C"/>
          </a:solidFill>
        </a:fill>
      </a:tcStyle>
    </a:lastCol>
    <a:firstCol>
      <a:tcTxStyle b="on" i="off">
        <a:font>
          <a:latin typeface="Calibri"/>
          <a:ea typeface="Calibri"/>
          <a:cs typeface="Calibri"/>
        </a:font>
        <a:srgbClr val="FFFFFF"/>
      </a:tcTxStyle>
      <a:tcStyle>
        <a:tcBdr/>
        <a:fill>
          <a:solidFill>
            <a:srgbClr val="00194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194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194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99" d="100"/>
          <a:sy n="199" d="100"/>
        </p:scale>
        <p:origin x="684" y="1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dfc79938d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dfc79938d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fc79938d0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fc79938d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dfc79938d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dfc79938d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dfc79938d0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dfc79938d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fc79938d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fc79938d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dpi="0" rotWithShape="1">
          <a:blip r:embed="rId2">
            <a:lum/>
          </a:blip>
          <a:srcRect/>
          <a:stretch>
            <a:fillRect/>
          </a:stretch>
        </a:blipFill>
        <a:effectLst/>
      </p:bgPr>
    </p:bg>
    <p:spTree>
      <p:nvGrpSpPr>
        <p:cNvPr id="1" name="Shape 7"/>
        <p:cNvGrpSpPr/>
        <p:nvPr/>
      </p:nvGrpSpPr>
      <p:grpSpPr>
        <a:xfrm>
          <a:off x="0" y="0"/>
          <a:ext cx="0" cy="0"/>
          <a:chOff x="0" y="0"/>
          <a:chExt cx="0" cy="0"/>
        </a:xfrm>
      </p:grpSpPr>
      <p:sp>
        <p:nvSpPr>
          <p:cNvPr id="14" name="Rectangle 13">
            <a:extLst>
              <a:ext uri="{FF2B5EF4-FFF2-40B4-BE49-F238E27FC236}">
                <a16:creationId xmlns:a16="http://schemas.microsoft.com/office/drawing/2014/main" id="{F95B8AEA-3624-CC82-087B-062C13944679}"/>
              </a:ext>
            </a:extLst>
          </p:cNvPr>
          <p:cNvSpPr/>
          <p:nvPr userDrawn="1"/>
        </p:nvSpPr>
        <p:spPr>
          <a:xfrm>
            <a:off x="3279465" y="1449026"/>
            <a:ext cx="5496713" cy="705900"/>
          </a:xfrm>
          <a:prstGeom prst="rect">
            <a:avLst/>
          </a:prstGeom>
          <a:gradFill>
            <a:gsLst>
              <a:gs pos="0">
                <a:srgbClr val="2571B0"/>
              </a:gs>
              <a:gs pos="31000">
                <a:srgbClr val="2E4A6C"/>
              </a:gs>
              <a:gs pos="83000">
                <a:srgbClr val="2E4F74">
                  <a:lumMod val="92000"/>
                  <a:lumOff val="8000"/>
                </a:srgbClr>
              </a:gs>
              <a:gs pos="100000">
                <a:srgbClr val="2E4A6C"/>
              </a:gs>
            </a:gsLst>
            <a:lin ang="5400000" scaled="1"/>
          </a:gradFill>
          <a:ln>
            <a:noFill/>
          </a:ln>
          <a:effectLst>
            <a:outerShdw blurRad="76200" dist="12700" dir="2700000" sy="-23000" kx="-800400" algn="bl" rotWithShape="0">
              <a:prstClr val="black">
                <a:alpha val="20000"/>
              </a:prstClr>
            </a:out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700">
              <a:solidFill>
                <a:schemeClr val="dk1"/>
              </a:solidFill>
            </a:endParaRPr>
          </a:p>
        </p:txBody>
      </p:sp>
      <p:sp>
        <p:nvSpPr>
          <p:cNvPr id="8" name="Google Shape;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2"/>
          <p:cNvSpPr txBox="1"/>
          <p:nvPr/>
        </p:nvSpPr>
        <p:spPr>
          <a:xfrm>
            <a:off x="491576" y="4091152"/>
            <a:ext cx="6627681" cy="7509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1200"/>
              </a:spcAft>
              <a:buNone/>
            </a:pPr>
            <a:r>
              <a:rPr lang="en" sz="1600" b="1" dirty="0">
                <a:solidFill>
                  <a:srgbClr val="1F3566"/>
                </a:solidFill>
                <a:latin typeface="+mn-lt"/>
                <a:ea typeface="Oswald"/>
                <a:cs typeface="Oswald"/>
                <a:sym typeface="Oswald"/>
              </a:rPr>
              <a:t>Nevada Office of Emergency Management / Homeland Security</a:t>
            </a:r>
            <a:endParaRPr sz="1600" b="1" dirty="0">
              <a:solidFill>
                <a:srgbClr val="1F3566"/>
              </a:solidFill>
              <a:latin typeface="+mn-lt"/>
              <a:ea typeface="Oswald"/>
              <a:cs typeface="Oswald"/>
              <a:sym typeface="Oswald"/>
            </a:endParaRPr>
          </a:p>
        </p:txBody>
      </p:sp>
      <p:sp>
        <p:nvSpPr>
          <p:cNvPr id="10" name="Google Shape;10;p2"/>
          <p:cNvSpPr txBox="1"/>
          <p:nvPr/>
        </p:nvSpPr>
        <p:spPr>
          <a:xfrm>
            <a:off x="518838" y="4489102"/>
            <a:ext cx="6600419" cy="70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200"/>
              </a:spcAft>
              <a:buNone/>
            </a:pPr>
            <a:r>
              <a:rPr lang="en-US" sz="1600" dirty="0">
                <a:solidFill>
                  <a:srgbClr val="434343"/>
                </a:solidFill>
                <a:latin typeface="+mj-lt"/>
                <a:ea typeface="Lato"/>
                <a:cs typeface="Lato"/>
                <a:sym typeface="Lato"/>
              </a:rPr>
              <a:t>Helping people before, during, and after emergencies.</a:t>
            </a:r>
            <a:endParaRPr lang="en-US" sz="1600" dirty="0">
              <a:solidFill>
                <a:srgbClr val="595959"/>
              </a:solidFill>
              <a:latin typeface="+mj-lt"/>
              <a:ea typeface="Lato"/>
              <a:cs typeface="Lato"/>
              <a:sym typeface="Lato"/>
            </a:endParaRPr>
          </a:p>
        </p:txBody>
      </p:sp>
      <p:pic>
        <p:nvPicPr>
          <p:cNvPr id="11" name="Google Shape;11;p2"/>
          <p:cNvPicPr preferRelativeResize="0"/>
          <p:nvPr/>
        </p:nvPicPr>
        <p:blipFill>
          <a:blip r:embed="rId3"/>
          <a:srcRect/>
          <a:stretch/>
        </p:blipFill>
        <p:spPr>
          <a:xfrm>
            <a:off x="961607" y="539525"/>
            <a:ext cx="2523609" cy="2524902"/>
          </a:xfrm>
          <a:prstGeom prst="rect">
            <a:avLst/>
          </a:prstGeom>
          <a:noFill/>
          <a:ln>
            <a:noFill/>
          </a:ln>
          <a:effectLst>
            <a:reflection stA="35000" endPos="18000" fadeDir="5400012"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 Page 1"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999999"/>
                </a:solidFill>
                <a:latin typeface="Calibri"/>
                <a:ea typeface="Calibri"/>
                <a:cs typeface="Calibri"/>
                <a:sym typeface="Calibri"/>
              </a:defRPr>
            </a:lvl1pPr>
            <a:lvl2pPr lvl="1">
              <a:buNone/>
              <a:defRPr>
                <a:solidFill>
                  <a:srgbClr val="999999"/>
                </a:solidFill>
                <a:latin typeface="Calibri"/>
                <a:ea typeface="Calibri"/>
                <a:cs typeface="Calibri"/>
                <a:sym typeface="Calibri"/>
              </a:defRPr>
            </a:lvl2pPr>
            <a:lvl3pPr lvl="2">
              <a:buNone/>
              <a:defRPr>
                <a:solidFill>
                  <a:srgbClr val="999999"/>
                </a:solidFill>
                <a:latin typeface="Calibri"/>
                <a:ea typeface="Calibri"/>
                <a:cs typeface="Calibri"/>
                <a:sym typeface="Calibri"/>
              </a:defRPr>
            </a:lvl3pPr>
            <a:lvl4pPr lvl="3">
              <a:buNone/>
              <a:defRPr>
                <a:solidFill>
                  <a:srgbClr val="999999"/>
                </a:solidFill>
                <a:latin typeface="Calibri"/>
                <a:ea typeface="Calibri"/>
                <a:cs typeface="Calibri"/>
                <a:sym typeface="Calibri"/>
              </a:defRPr>
            </a:lvl4pPr>
            <a:lvl5pPr lvl="4">
              <a:buNone/>
              <a:defRPr>
                <a:solidFill>
                  <a:srgbClr val="999999"/>
                </a:solidFill>
                <a:latin typeface="Calibri"/>
                <a:ea typeface="Calibri"/>
                <a:cs typeface="Calibri"/>
                <a:sym typeface="Calibri"/>
              </a:defRPr>
            </a:lvl5pPr>
            <a:lvl6pPr lvl="5">
              <a:buNone/>
              <a:defRPr>
                <a:solidFill>
                  <a:srgbClr val="999999"/>
                </a:solidFill>
                <a:latin typeface="Calibri"/>
                <a:ea typeface="Calibri"/>
                <a:cs typeface="Calibri"/>
                <a:sym typeface="Calibri"/>
              </a:defRPr>
            </a:lvl6pPr>
            <a:lvl7pPr lvl="6">
              <a:buNone/>
              <a:defRPr>
                <a:solidFill>
                  <a:srgbClr val="999999"/>
                </a:solidFill>
                <a:latin typeface="Calibri"/>
                <a:ea typeface="Calibri"/>
                <a:cs typeface="Calibri"/>
                <a:sym typeface="Calibri"/>
              </a:defRPr>
            </a:lvl7pPr>
            <a:lvl8pPr lvl="7">
              <a:buNone/>
              <a:defRPr>
                <a:solidFill>
                  <a:srgbClr val="999999"/>
                </a:solidFill>
                <a:latin typeface="Calibri"/>
                <a:ea typeface="Calibri"/>
                <a:cs typeface="Calibri"/>
                <a:sym typeface="Calibri"/>
              </a:defRPr>
            </a:lvl8pPr>
            <a:lvl9pPr lvl="8">
              <a:buNone/>
              <a:defRPr>
                <a:solidFill>
                  <a:srgbClr val="9999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62C5AE88-6348-BA00-D3D5-8E2F243159B5}"/>
              </a:ext>
            </a:extLst>
          </p:cNvPr>
          <p:cNvPicPr>
            <a:picLocks noChangeAspect="1"/>
          </p:cNvPicPr>
          <p:nvPr userDrawn="1"/>
        </p:nvPicPr>
        <p:blipFill>
          <a:blip r:embed="rId2"/>
          <a:stretch>
            <a:fillRect/>
          </a:stretch>
        </p:blipFill>
        <p:spPr>
          <a:xfrm>
            <a:off x="1641476" y="4410229"/>
            <a:ext cx="5861047" cy="55552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E0199688-BCA4-F5C4-3C40-B79526411C96}"/>
              </a:ext>
            </a:extLst>
          </p:cNvPr>
          <p:cNvPicPr>
            <a:picLocks noChangeAspect="1"/>
          </p:cNvPicPr>
          <p:nvPr userDrawn="1"/>
        </p:nvPicPr>
        <p:blipFill>
          <a:blip r:embed="rId2"/>
          <a:stretch>
            <a:fillRect/>
          </a:stretch>
        </p:blipFill>
        <p:spPr>
          <a:xfrm>
            <a:off x="1641476" y="4410229"/>
            <a:ext cx="5861047" cy="55552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Slide">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8B3B00B7-90AE-54C0-7781-44135F645173}"/>
              </a:ext>
            </a:extLst>
          </p:cNvPr>
          <p:cNvPicPr>
            <a:picLocks noChangeAspect="1"/>
          </p:cNvPicPr>
          <p:nvPr userDrawn="1"/>
        </p:nvPicPr>
        <p:blipFill>
          <a:blip r:embed="rId2"/>
          <a:stretch>
            <a:fillRect/>
          </a:stretch>
        </p:blipFill>
        <p:spPr>
          <a:xfrm>
            <a:off x="1641476" y="4410229"/>
            <a:ext cx="5861047" cy="55552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act Us">
  <p:cSld name="MAIN_POINT">
    <p:spTree>
      <p:nvGrpSpPr>
        <p:cNvPr id="1" name="Shape 37"/>
        <p:cNvGrpSpPr/>
        <p:nvPr/>
      </p:nvGrpSpPr>
      <p:grpSpPr>
        <a:xfrm>
          <a:off x="0" y="0"/>
          <a:ext cx="0" cy="0"/>
          <a:chOff x="0" y="0"/>
          <a:chExt cx="0" cy="0"/>
        </a:xfrm>
      </p:grpSpPr>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a:extLst>
              <a:ext uri="{FF2B5EF4-FFF2-40B4-BE49-F238E27FC236}">
                <a16:creationId xmlns:a16="http://schemas.microsoft.com/office/drawing/2014/main" id="{F96DCC03-7660-D117-88C8-0B9C7B609E73}"/>
              </a:ext>
            </a:extLst>
          </p:cNvPr>
          <p:cNvPicPr>
            <a:picLocks noChangeAspect="1"/>
          </p:cNvPicPr>
          <p:nvPr userDrawn="1"/>
        </p:nvPicPr>
        <p:blipFill>
          <a:blip r:embed="rId2"/>
          <a:stretch>
            <a:fillRect/>
          </a:stretch>
        </p:blipFill>
        <p:spPr>
          <a:xfrm>
            <a:off x="1641476" y="4410229"/>
            <a:ext cx="5861047" cy="5555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 Page 2" type="twoColTx">
  <p:cSld name="Bullet Page 2">
    <p:spTree>
      <p:nvGrpSpPr>
        <p:cNvPr id="1" name="Shape 22"/>
        <p:cNvGrpSpPr/>
        <p:nvPr/>
      </p:nvGrpSpPr>
      <p:grpSpPr>
        <a:xfrm>
          <a:off x="0" y="0"/>
          <a:ext cx="0" cy="0"/>
          <a:chOff x="0" y="0"/>
          <a:chExt cx="0" cy="0"/>
        </a:xfrm>
      </p:grpSpPr>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9933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rgbClr val="666666"/>
                </a:solidFill>
                <a:latin typeface="Calibri"/>
                <a:ea typeface="Calibri"/>
                <a:cs typeface="Calibri"/>
                <a:sym typeface="Calibri"/>
              </a:defRPr>
            </a:lvl1pPr>
            <a:lvl2pPr lvl="1" algn="r">
              <a:buNone/>
              <a:defRPr sz="1000">
                <a:solidFill>
                  <a:srgbClr val="666666"/>
                </a:solidFill>
                <a:latin typeface="Calibri"/>
                <a:ea typeface="Calibri"/>
                <a:cs typeface="Calibri"/>
                <a:sym typeface="Calibri"/>
              </a:defRPr>
            </a:lvl2pPr>
            <a:lvl3pPr lvl="2" algn="r">
              <a:buNone/>
              <a:defRPr sz="1000">
                <a:solidFill>
                  <a:srgbClr val="666666"/>
                </a:solidFill>
                <a:latin typeface="Calibri"/>
                <a:ea typeface="Calibri"/>
                <a:cs typeface="Calibri"/>
                <a:sym typeface="Calibri"/>
              </a:defRPr>
            </a:lvl3pPr>
            <a:lvl4pPr lvl="3" algn="r">
              <a:buNone/>
              <a:defRPr sz="1000">
                <a:solidFill>
                  <a:srgbClr val="666666"/>
                </a:solidFill>
                <a:latin typeface="Calibri"/>
                <a:ea typeface="Calibri"/>
                <a:cs typeface="Calibri"/>
                <a:sym typeface="Calibri"/>
              </a:defRPr>
            </a:lvl4pPr>
            <a:lvl5pPr lvl="4" algn="r">
              <a:buNone/>
              <a:defRPr sz="1000">
                <a:solidFill>
                  <a:srgbClr val="666666"/>
                </a:solidFill>
                <a:latin typeface="Calibri"/>
                <a:ea typeface="Calibri"/>
                <a:cs typeface="Calibri"/>
                <a:sym typeface="Calibri"/>
              </a:defRPr>
            </a:lvl5pPr>
            <a:lvl6pPr lvl="5" algn="r">
              <a:buNone/>
              <a:defRPr sz="1000">
                <a:solidFill>
                  <a:srgbClr val="666666"/>
                </a:solidFill>
                <a:latin typeface="Calibri"/>
                <a:ea typeface="Calibri"/>
                <a:cs typeface="Calibri"/>
                <a:sym typeface="Calibri"/>
              </a:defRPr>
            </a:lvl6pPr>
            <a:lvl7pPr lvl="6" algn="r">
              <a:buNone/>
              <a:defRPr sz="1000">
                <a:solidFill>
                  <a:srgbClr val="666666"/>
                </a:solidFill>
                <a:latin typeface="Calibri"/>
                <a:ea typeface="Calibri"/>
                <a:cs typeface="Calibri"/>
                <a:sym typeface="Calibri"/>
              </a:defRPr>
            </a:lvl7pPr>
            <a:lvl8pPr lvl="7" algn="r">
              <a:buNone/>
              <a:defRPr sz="1000">
                <a:solidFill>
                  <a:srgbClr val="666666"/>
                </a:solidFill>
                <a:latin typeface="Calibri"/>
                <a:ea typeface="Calibri"/>
                <a:cs typeface="Calibri"/>
                <a:sym typeface="Calibri"/>
              </a:defRPr>
            </a:lvl8pPr>
            <a:lvl9pPr lvl="8" algn="r">
              <a:buNone/>
              <a:defRPr sz="1000">
                <a:solidFill>
                  <a:srgbClr val="66666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9"/>
          <p:cNvSpPr txBox="1"/>
          <p:nvPr/>
        </p:nvSpPr>
        <p:spPr>
          <a:xfrm>
            <a:off x="8320021" y="4683725"/>
            <a:ext cx="740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200">
                <a:solidFill>
                  <a:srgbClr val="A5A5A5"/>
                </a:solidFill>
                <a:latin typeface="Calibri"/>
                <a:ea typeface="Calibri"/>
                <a:cs typeface="Calibri"/>
                <a:sym typeface="Calibri"/>
              </a:rPr>
              <a:t>1</a:t>
            </a:fld>
            <a:endParaRPr sz="1200">
              <a:solidFill>
                <a:srgbClr val="A5A5A5"/>
              </a:solidFill>
              <a:latin typeface="Calibri"/>
              <a:ea typeface="Calibri"/>
              <a:cs typeface="Calibri"/>
              <a:sym typeface="Calibri"/>
            </a:endParaRPr>
          </a:p>
        </p:txBody>
      </p:sp>
      <p:sp>
        <p:nvSpPr>
          <p:cNvPr id="2" name="Google Shape;51;p10">
            <a:extLst>
              <a:ext uri="{FF2B5EF4-FFF2-40B4-BE49-F238E27FC236}">
                <a16:creationId xmlns:a16="http://schemas.microsoft.com/office/drawing/2014/main" id="{D22B58DD-D937-5F68-D7D9-23BB2EB960F4}"/>
              </a:ext>
            </a:extLst>
          </p:cNvPr>
          <p:cNvSpPr txBox="1"/>
          <p:nvPr/>
        </p:nvSpPr>
        <p:spPr>
          <a:xfrm>
            <a:off x="4259934" y="1635540"/>
            <a:ext cx="5235456" cy="591266"/>
          </a:xfrm>
          <a:prstGeom prst="rect">
            <a:avLst/>
          </a:prstGeom>
          <a:noFill/>
          <a:ln>
            <a:noFill/>
          </a:ln>
        </p:spPr>
        <p:txBody>
          <a:bodyPr spcFirstLastPara="1" wrap="square" lIns="91425" tIns="45700" rIns="91425" bIns="0" anchor="b" anchorCtr="0">
            <a:normAutofit fontScale="32500" lnSpcReduction="20000"/>
          </a:bodyPr>
          <a:lstStyle/>
          <a:p>
            <a:r>
              <a:rPr lang="en-US" sz="4000" b="1" dirty="0">
                <a:solidFill>
                  <a:schemeClr val="bg1"/>
                </a:solidFill>
              </a:rPr>
              <a:t>EPWG Quarterly Presentation</a:t>
            </a:r>
          </a:p>
          <a:p>
            <a:r>
              <a:rPr lang="en-US" sz="4000" b="1" dirty="0">
                <a:solidFill>
                  <a:schemeClr val="bg1"/>
                </a:solidFill>
              </a:rPr>
              <a:t>OEM</a:t>
            </a:r>
          </a:p>
          <a:p>
            <a:r>
              <a:rPr lang="en-US" sz="4000" b="1" dirty="0">
                <a:solidFill>
                  <a:schemeClr val="bg1"/>
                </a:solidFill>
              </a:rPr>
              <a:t>9/30/2025</a:t>
            </a:r>
          </a:p>
          <a:p>
            <a:pPr marL="0" lvl="0" indent="0" algn="ctr" rtl="0">
              <a:lnSpc>
                <a:spcPct val="90000"/>
              </a:lnSpc>
              <a:spcBef>
                <a:spcPts val="0"/>
              </a:spcBef>
              <a:spcAft>
                <a:spcPts val="0"/>
              </a:spcAft>
              <a:buNone/>
            </a:pPr>
            <a:endParaRPr sz="4000" dirty="0">
              <a:solidFill>
                <a:schemeClr val="bg1"/>
              </a:solidFill>
              <a:effectLst>
                <a:reflection stA="8000" endPos="14000" dir="5400000" sy="-100000" algn="bl" rotWithShape="0"/>
              </a:effectLst>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0"/>
          <p:cNvSpPr txBox="1"/>
          <p:nvPr/>
        </p:nvSpPr>
        <p:spPr>
          <a:xfrm>
            <a:off x="243638" y="55221"/>
            <a:ext cx="8656725" cy="468600"/>
          </a:xfrm>
          <a:prstGeom prst="rect">
            <a:avLst/>
          </a:prstGeom>
          <a:noFill/>
          <a:ln>
            <a:noFill/>
          </a:ln>
        </p:spPr>
        <p:txBody>
          <a:bodyPr spcFirstLastPara="1" wrap="square" lIns="91425" tIns="45700" rIns="91425" bIns="0" anchor="b" anchorCtr="0">
            <a:normAutofit fontScale="92500" lnSpcReduction="20000"/>
          </a:bodyPr>
          <a:lstStyle/>
          <a:p>
            <a:pPr marL="0" lvl="0" indent="0" algn="ctr" rtl="0">
              <a:lnSpc>
                <a:spcPct val="90000"/>
              </a:lnSpc>
              <a:spcBef>
                <a:spcPts val="0"/>
              </a:spcBef>
              <a:spcAft>
                <a:spcPts val="0"/>
              </a:spcAft>
              <a:buNone/>
            </a:pPr>
            <a:r>
              <a:rPr lang="en" sz="4000" b="1" dirty="0">
                <a:solidFill>
                  <a:srgbClr val="00194C"/>
                </a:solidFill>
                <a:latin typeface="Calibri"/>
                <a:ea typeface="Calibri"/>
                <a:cs typeface="Calibri"/>
                <a:sym typeface="Calibri"/>
              </a:rPr>
              <a:t>Introduction</a:t>
            </a:r>
            <a:endParaRPr sz="4000" dirty="0">
              <a:solidFill>
                <a:srgbClr val="00194C"/>
              </a:solidFill>
              <a:latin typeface="Calibri"/>
              <a:ea typeface="Calibri"/>
              <a:cs typeface="Calibri"/>
              <a:sym typeface="Calibri"/>
            </a:endParaRPr>
          </a:p>
        </p:txBody>
      </p:sp>
      <p:sp>
        <p:nvSpPr>
          <p:cNvPr id="52" name="Google Shape;52;p10"/>
          <p:cNvSpPr txBox="1"/>
          <p:nvPr/>
        </p:nvSpPr>
        <p:spPr>
          <a:xfrm>
            <a:off x="243638" y="538671"/>
            <a:ext cx="8656725" cy="44229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endParaRPr sz="2000" dirty="0">
              <a:solidFill>
                <a:srgbClr val="014067"/>
              </a:solidFill>
              <a:latin typeface="Calibri"/>
              <a:ea typeface="Calibri"/>
              <a:cs typeface="Calibri"/>
              <a:sym typeface="Calibri"/>
            </a:endParaRPr>
          </a:p>
        </p:txBody>
      </p:sp>
      <p:sp>
        <p:nvSpPr>
          <p:cNvPr id="53" name="Google Shape;53;p10"/>
          <p:cNvSpPr txBox="1"/>
          <p:nvPr/>
        </p:nvSpPr>
        <p:spPr>
          <a:xfrm>
            <a:off x="315971" y="1033275"/>
            <a:ext cx="8460279" cy="3076800"/>
          </a:xfrm>
          <a:prstGeom prst="rect">
            <a:avLst/>
          </a:prstGeom>
          <a:noFill/>
          <a:ln>
            <a:noFill/>
          </a:ln>
        </p:spPr>
        <p:txBody>
          <a:bodyPr spcFirstLastPara="1" wrap="square" lIns="91425" tIns="45700" rIns="91425" bIns="45700" anchor="ctr" anchorCtr="0">
            <a:noAutofit/>
          </a:bodyPr>
          <a:lstStyle/>
          <a:p>
            <a:r>
              <a:rPr lang="en-US" sz="900" b="1"/>
              <a:t>“Helping People Before, During, and After Disasters”</a:t>
            </a:r>
            <a:r>
              <a:rPr lang="en-US" sz="900"/>
              <a:t> is the core purpose of the Governor's Office of Emergency Management / Homeland Security (OEM). Our mission is to prepare Nevada for emergencies, coordinate response efforts, and support recovery to build a more resilient state. Through collaboration and partnerships, we strive to foster a solution-oriented culture and a team environment that attracts and retains talented individuals by prioritizing care and support for our people.</a:t>
            </a:r>
            <a:br>
              <a:rPr lang="en-US" sz="900"/>
            </a:br>
            <a:r>
              <a:rPr lang="en-US" sz="900"/>
              <a:t> </a:t>
            </a:r>
            <a:br>
              <a:rPr lang="en-US" sz="900"/>
            </a:br>
            <a:r>
              <a:rPr lang="en-US" sz="900"/>
              <a:t>OEM leads statewide coordination of federal and state homeland security and emergency</a:t>
            </a:r>
            <a:br>
              <a:rPr lang="en-US" sz="900"/>
            </a:br>
            <a:r>
              <a:rPr lang="en-US" sz="900"/>
              <a:t>management programs. We oversee disaster relief and emergency assistance efforts to ensure efficient mitigation, preparedness, response, and recovery for natural, man-made, or technological emergencies. Our work includes liaising with federal, state, local, and tribal agencies to administer emergency management and homeland security initiatives.</a:t>
            </a:r>
            <a:br>
              <a:rPr lang="en-US" sz="900"/>
            </a:br>
            <a:r>
              <a:rPr lang="en-US" sz="900"/>
              <a:t> </a:t>
            </a:r>
            <a:br>
              <a:rPr lang="en-US" sz="900"/>
            </a:br>
            <a:r>
              <a:rPr lang="en-US" sz="900"/>
              <a:t>Key responsibilities include:</a:t>
            </a:r>
          </a:p>
          <a:p>
            <a:r>
              <a:rPr lang="en-US" sz="900"/>
              <a:t>Coordinating resources and equipment for intra- and inter-state mutual aid.</a:t>
            </a:r>
          </a:p>
          <a:p>
            <a:r>
              <a:rPr lang="en-US" sz="900"/>
              <a:t>Developing and implementing Nevada’s emergency management strategic direction.</a:t>
            </a:r>
          </a:p>
          <a:p>
            <a:r>
              <a:rPr lang="en-US" sz="900"/>
              <a:t>Leading, participating in, or supporting commissions, committees, and boards as required by Nevada Revised Statutes (NRS) Chapters 414 and 239C.  </a:t>
            </a:r>
          </a:p>
          <a:p>
            <a:r>
              <a:rPr lang="en-US" sz="900"/>
              <a:t> </a:t>
            </a:r>
            <a:br>
              <a:rPr lang="en-US" sz="900"/>
            </a:br>
            <a:r>
              <a:rPr lang="en-US" sz="900"/>
              <a:t>Established in 1953 under NRS Chapter 414, OEM has a long history of serving Nevadans. On July 1, 2021, Governor Steve Sisolak signed Assembly Bill 485 into law, transitioning OEM from the Department of Public Safety to the Office of the Military.</a:t>
            </a:r>
          </a:p>
          <a:p>
            <a:r>
              <a:rPr lang="en-US" sz="900"/>
              <a:t>Today, OEM continues to lead the charge in building a safer, stronger, and more resilient Nevada through effective coordination, collaboration, and service.</a:t>
            </a:r>
          </a:p>
        </p:txBody>
      </p:sp>
      <p:sp>
        <p:nvSpPr>
          <p:cNvPr id="55" name="Google Shape;55;p10"/>
          <p:cNvSpPr txBox="1"/>
          <p:nvPr/>
        </p:nvSpPr>
        <p:spPr>
          <a:xfrm>
            <a:off x="8320021" y="4683725"/>
            <a:ext cx="740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200">
                <a:solidFill>
                  <a:srgbClr val="A5A5A5"/>
                </a:solidFill>
                <a:latin typeface="Calibri"/>
                <a:ea typeface="Calibri"/>
                <a:cs typeface="Calibri"/>
                <a:sym typeface="Calibri"/>
              </a:rPr>
              <a:t>2</a:t>
            </a:fld>
            <a:endParaRPr sz="1200">
              <a:solidFill>
                <a:srgbClr val="A5A5A5"/>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p:nvPr/>
        </p:nvSpPr>
        <p:spPr>
          <a:xfrm>
            <a:off x="2680964" y="458599"/>
            <a:ext cx="3671962" cy="552000"/>
          </a:xfrm>
          <a:prstGeom prst="rect">
            <a:avLst/>
          </a:prstGeom>
          <a:noFill/>
          <a:ln>
            <a:noFill/>
          </a:ln>
        </p:spPr>
        <p:txBody>
          <a:bodyPr spcFirstLastPara="1" wrap="square" lIns="91425" tIns="45700" rIns="91425" bIns="0" anchor="b" anchorCtr="0">
            <a:normAutofit fontScale="85000" lnSpcReduction="10000"/>
          </a:bodyPr>
          <a:lstStyle/>
          <a:p>
            <a:pPr marL="0" lvl="0" indent="0" algn="l" rtl="0">
              <a:lnSpc>
                <a:spcPct val="70000"/>
              </a:lnSpc>
              <a:spcBef>
                <a:spcPts val="0"/>
              </a:spcBef>
              <a:spcAft>
                <a:spcPts val="0"/>
              </a:spcAft>
              <a:buNone/>
            </a:pPr>
            <a:r>
              <a:rPr lang="en" sz="3700" b="1" dirty="0">
                <a:solidFill>
                  <a:srgbClr val="00194C"/>
                </a:solidFill>
                <a:latin typeface="Calibri"/>
                <a:ea typeface="Calibri"/>
                <a:cs typeface="Calibri"/>
                <a:sym typeface="Calibri"/>
              </a:rPr>
              <a:t>OEM EPWG Funding</a:t>
            </a:r>
            <a:endParaRPr sz="3700" b="1" dirty="0">
              <a:solidFill>
                <a:srgbClr val="00194C"/>
              </a:solidFill>
              <a:latin typeface="Calibri"/>
              <a:ea typeface="Calibri"/>
              <a:cs typeface="Calibri"/>
              <a:sym typeface="Calibri"/>
            </a:endParaRPr>
          </a:p>
        </p:txBody>
      </p:sp>
      <p:graphicFrame>
        <p:nvGraphicFramePr>
          <p:cNvPr id="89" name="Google Shape;89;p14"/>
          <p:cNvGraphicFramePr/>
          <p:nvPr>
            <p:extLst>
              <p:ext uri="{D42A27DB-BD31-4B8C-83A1-F6EECF244321}">
                <p14:modId xmlns:p14="http://schemas.microsoft.com/office/powerpoint/2010/main" val="873206162"/>
              </p:ext>
            </p:extLst>
          </p:nvPr>
        </p:nvGraphicFramePr>
        <p:xfrm>
          <a:off x="298371" y="1143785"/>
          <a:ext cx="7009400" cy="2885767"/>
        </p:xfrm>
        <a:graphic>
          <a:graphicData uri="http://schemas.openxmlformats.org/drawingml/2006/table">
            <a:tbl>
              <a:tblPr firstRow="1" bandRow="1">
                <a:noFill/>
                <a:tableStyleId>{0AE418A3-2134-4E82-939A-5EF32AAFF757}</a:tableStyleId>
              </a:tblPr>
              <a:tblGrid>
                <a:gridCol w="1752350">
                  <a:extLst>
                    <a:ext uri="{9D8B030D-6E8A-4147-A177-3AD203B41FA5}">
                      <a16:colId xmlns:a16="http://schemas.microsoft.com/office/drawing/2014/main" val="20000"/>
                    </a:ext>
                  </a:extLst>
                </a:gridCol>
                <a:gridCol w="1752350">
                  <a:extLst>
                    <a:ext uri="{9D8B030D-6E8A-4147-A177-3AD203B41FA5}">
                      <a16:colId xmlns:a16="http://schemas.microsoft.com/office/drawing/2014/main" val="20001"/>
                    </a:ext>
                  </a:extLst>
                </a:gridCol>
                <a:gridCol w="1752350">
                  <a:extLst>
                    <a:ext uri="{9D8B030D-6E8A-4147-A177-3AD203B41FA5}">
                      <a16:colId xmlns:a16="http://schemas.microsoft.com/office/drawing/2014/main" val="20003"/>
                    </a:ext>
                  </a:extLst>
                </a:gridCol>
                <a:gridCol w="1752350">
                  <a:extLst>
                    <a:ext uri="{9D8B030D-6E8A-4147-A177-3AD203B41FA5}">
                      <a16:colId xmlns:a16="http://schemas.microsoft.com/office/drawing/2014/main" val="20004"/>
                    </a:ext>
                  </a:extLst>
                </a:gridCol>
              </a:tblGrid>
              <a:tr h="955903">
                <a:tc>
                  <a:txBody>
                    <a:bodyPr/>
                    <a:lstStyle/>
                    <a:p>
                      <a:pPr marL="0" marR="0" lvl="0" indent="0" algn="ctr" rtl="0">
                        <a:spcBef>
                          <a:spcPts val="0"/>
                        </a:spcBef>
                        <a:spcAft>
                          <a:spcPts val="0"/>
                        </a:spcAft>
                        <a:buNone/>
                      </a:pPr>
                      <a:r>
                        <a:rPr lang="en" sz="1600" b="1" i="0" u="none" strike="noStrike" cap="none" dirty="0">
                          <a:solidFill>
                            <a:srgbClr val="3F3F3F"/>
                          </a:solidFill>
                          <a:latin typeface="Calibri"/>
                          <a:ea typeface="Calibri"/>
                          <a:cs typeface="Calibri"/>
                          <a:sym typeface="Calibri"/>
                        </a:rPr>
                        <a:t>Funding</a:t>
                      </a:r>
                      <a:endParaRPr sz="1600" u="none" strike="noStrike" cap="none" dirty="0">
                        <a:solidFill>
                          <a:srgbClr val="3F3F3F"/>
                        </a:solidFill>
                      </a:endParaRPr>
                    </a:p>
                  </a:txBody>
                  <a:tcPr marL="94250" marR="94250" marT="45725" marB="45725" anchor="ctr">
                    <a:solidFill>
                      <a:srgbClr val="9FC5E8"/>
                    </a:solidFill>
                  </a:tcPr>
                </a:tc>
                <a:tc>
                  <a:txBody>
                    <a:bodyPr/>
                    <a:lstStyle/>
                    <a:p>
                      <a:pPr marL="0" marR="0" lvl="0" indent="0" algn="ctr" rtl="0">
                        <a:spcBef>
                          <a:spcPts val="0"/>
                        </a:spcBef>
                        <a:spcAft>
                          <a:spcPts val="0"/>
                        </a:spcAft>
                        <a:buNone/>
                      </a:pPr>
                      <a:r>
                        <a:rPr lang="en" sz="1600" b="1" i="0" u="none" strike="noStrike" cap="none" dirty="0">
                          <a:solidFill>
                            <a:srgbClr val="3F3F3F"/>
                          </a:solidFill>
                          <a:latin typeface="Calibri"/>
                          <a:ea typeface="Calibri"/>
                          <a:cs typeface="Calibri"/>
                          <a:sym typeface="Calibri"/>
                        </a:rPr>
                        <a:t>2021-2024</a:t>
                      </a:r>
                      <a:endParaRPr sz="1600" u="none" strike="noStrike" cap="none" dirty="0">
                        <a:solidFill>
                          <a:srgbClr val="3F3F3F"/>
                        </a:solidFill>
                      </a:endParaRPr>
                    </a:p>
                  </a:txBody>
                  <a:tcPr marL="94250" marR="94250" marT="45725" marB="45725" anchor="ctr">
                    <a:solidFill>
                      <a:srgbClr val="9FC5E8"/>
                    </a:solidFill>
                  </a:tcPr>
                </a:tc>
                <a:tc>
                  <a:txBody>
                    <a:bodyPr/>
                    <a:lstStyle/>
                    <a:p>
                      <a:pPr marL="0" marR="0" lvl="0" indent="0" algn="ctr" rtl="0">
                        <a:spcBef>
                          <a:spcPts val="0"/>
                        </a:spcBef>
                        <a:spcAft>
                          <a:spcPts val="0"/>
                        </a:spcAft>
                        <a:buNone/>
                      </a:pPr>
                      <a:r>
                        <a:rPr lang="en" sz="1600" b="1" i="0" u="none" strike="noStrike" cap="none" dirty="0">
                          <a:solidFill>
                            <a:srgbClr val="3F3F3F"/>
                          </a:solidFill>
                          <a:latin typeface="Calibri"/>
                          <a:ea typeface="Calibri"/>
                          <a:cs typeface="Calibri"/>
                          <a:sym typeface="Calibri"/>
                        </a:rPr>
                        <a:t>2025</a:t>
                      </a:r>
                      <a:endParaRPr sz="1600" u="none" strike="noStrike" cap="none" dirty="0">
                        <a:solidFill>
                          <a:srgbClr val="3F3F3F"/>
                        </a:solidFill>
                      </a:endParaRPr>
                    </a:p>
                  </a:txBody>
                  <a:tcPr marL="94250" marR="94250" marT="45725" marB="45725" anchor="ctr">
                    <a:solidFill>
                      <a:srgbClr val="9FC5E8"/>
                    </a:solidFill>
                  </a:tcPr>
                </a:tc>
                <a:tc>
                  <a:txBody>
                    <a:bodyPr/>
                    <a:lstStyle/>
                    <a:p>
                      <a:pPr marL="0" marR="0" lvl="0" indent="0" algn="ctr" rtl="0">
                        <a:spcBef>
                          <a:spcPts val="0"/>
                        </a:spcBef>
                        <a:spcAft>
                          <a:spcPts val="0"/>
                        </a:spcAft>
                        <a:buNone/>
                      </a:pPr>
                      <a:r>
                        <a:rPr lang="en" sz="1600" b="1" i="0" u="none" strike="noStrike" cap="none" dirty="0">
                          <a:solidFill>
                            <a:srgbClr val="3F3F3F"/>
                          </a:solidFill>
                          <a:latin typeface="Calibri"/>
                          <a:ea typeface="Calibri"/>
                          <a:cs typeface="Calibri"/>
                          <a:sym typeface="Calibri"/>
                        </a:rPr>
                        <a:t>2026</a:t>
                      </a:r>
                      <a:endParaRPr sz="1600" u="none" strike="noStrike" cap="none" dirty="0">
                        <a:solidFill>
                          <a:srgbClr val="3F3F3F"/>
                        </a:solidFill>
                      </a:endParaRPr>
                    </a:p>
                  </a:txBody>
                  <a:tcPr marL="94250" marR="94250" marT="45725" marB="45725" anchor="ctr">
                    <a:solidFill>
                      <a:srgbClr val="9FC5E8"/>
                    </a:solidFill>
                  </a:tcPr>
                </a:tc>
                <a:extLst>
                  <a:ext uri="{0D108BD9-81ED-4DB2-BD59-A6C34878D82A}">
                    <a16:rowId xmlns:a16="http://schemas.microsoft.com/office/drawing/2014/main" val="10000"/>
                  </a:ext>
                </a:extLst>
              </a:tr>
              <a:tr h="553447">
                <a:tc>
                  <a:txBody>
                    <a:bodyPr/>
                    <a:lstStyle/>
                    <a:p>
                      <a:pPr marL="0" marR="0" lvl="0" indent="0" algn="l" rtl="0">
                        <a:spcBef>
                          <a:spcPts val="0"/>
                        </a:spcBef>
                        <a:spcAft>
                          <a:spcPts val="0"/>
                        </a:spcAft>
                        <a:buNone/>
                      </a:pPr>
                      <a:r>
                        <a:rPr lang="en" sz="1600" b="1" i="0" u="none" strike="noStrike" cap="none" dirty="0">
                          <a:solidFill>
                            <a:srgbClr val="3F3F3F"/>
                          </a:solidFill>
                          <a:latin typeface="Calibri"/>
                          <a:ea typeface="Calibri"/>
                          <a:cs typeface="Calibri"/>
                          <a:sym typeface="Calibri"/>
                        </a:rPr>
                        <a:t>Awarded</a:t>
                      </a:r>
                      <a:endParaRPr sz="1600" dirty="0">
                        <a:solidFill>
                          <a:srgbClr val="3F3F3F"/>
                        </a:solidFill>
                      </a:endParaRPr>
                    </a:p>
                  </a:txBody>
                  <a:tcPr marL="182875" marR="94250" marT="45725" marB="45725" anchor="ctr">
                    <a:solidFill>
                      <a:srgbClr val="D9D9D9"/>
                    </a:solidFill>
                  </a:tcPr>
                </a:tc>
                <a:tc>
                  <a:txBody>
                    <a:bodyPr/>
                    <a:lstStyle/>
                    <a:p>
                      <a:pPr marL="0" marR="0" lvl="0" indent="0" algn="ctr" rtl="0">
                        <a:spcBef>
                          <a:spcPts val="0"/>
                        </a:spcBef>
                        <a:spcAft>
                          <a:spcPts val="0"/>
                        </a:spcAft>
                        <a:buNone/>
                      </a:pPr>
                      <a:r>
                        <a:rPr lang="en-US" sz="1600" dirty="0">
                          <a:solidFill>
                            <a:srgbClr val="3F3F3F"/>
                          </a:solidFill>
                          <a:latin typeface="Calibri"/>
                          <a:ea typeface="Calibri"/>
                          <a:cs typeface="Calibri"/>
                          <a:sym typeface="Calibri"/>
                        </a:rPr>
                        <a:t>$123,000 Over 5 years</a:t>
                      </a:r>
                      <a:endParaRPr sz="1600" dirty="0">
                        <a:solidFill>
                          <a:srgbClr val="3F3F3F"/>
                        </a:solidFill>
                        <a:latin typeface="Calibri"/>
                        <a:ea typeface="Calibri"/>
                        <a:cs typeface="Calibri"/>
                        <a:sym typeface="Calibri"/>
                      </a:endParaRPr>
                    </a:p>
                  </a:txBody>
                  <a:tcPr marL="94250" marR="94250" marT="45725" marB="45725" anchor="ctr">
                    <a:solidFill>
                      <a:srgbClr val="F2F2F2"/>
                    </a:solidFill>
                  </a:tcPr>
                </a:tc>
                <a:tc>
                  <a:txBody>
                    <a:bodyPr/>
                    <a:lstStyle/>
                    <a:p>
                      <a:pPr marL="0" marR="0" lvl="0" indent="0" algn="ctr" rtl="0">
                        <a:spcBef>
                          <a:spcPts val="0"/>
                        </a:spcBef>
                        <a:spcAft>
                          <a:spcPts val="0"/>
                        </a:spcAft>
                        <a:buNone/>
                      </a:pPr>
                      <a:r>
                        <a:rPr lang="en-US" sz="1600" dirty="0">
                          <a:solidFill>
                            <a:schemeClr val="tx1"/>
                          </a:solidFill>
                          <a:latin typeface="Calibri"/>
                          <a:ea typeface="Calibri"/>
                          <a:cs typeface="Calibri"/>
                          <a:sym typeface="Calibri"/>
                        </a:rPr>
                        <a:t>Additional $250,000 from balance forward</a:t>
                      </a:r>
                      <a:endParaRPr sz="1600" dirty="0">
                        <a:solidFill>
                          <a:schemeClr val="tx1"/>
                        </a:solidFill>
                        <a:latin typeface="Calibri"/>
                        <a:ea typeface="Calibri"/>
                        <a:cs typeface="Calibri"/>
                        <a:sym typeface="Calibri"/>
                      </a:endParaRPr>
                    </a:p>
                  </a:txBody>
                  <a:tcPr marL="94250" marR="94250" marT="45725" marB="45725" anchor="ctr">
                    <a:solidFill>
                      <a:srgbClr val="F2F2F2"/>
                    </a:solidFill>
                  </a:tcPr>
                </a:tc>
                <a:tc>
                  <a:txBody>
                    <a:bodyPr/>
                    <a:lstStyle/>
                    <a:p>
                      <a:pPr marL="0" marR="0" lvl="0" indent="0" algn="ctr" rtl="0">
                        <a:spcBef>
                          <a:spcPts val="0"/>
                        </a:spcBef>
                        <a:spcAft>
                          <a:spcPts val="0"/>
                        </a:spcAft>
                        <a:buNone/>
                      </a:pPr>
                      <a:endParaRPr sz="1600" dirty="0">
                        <a:solidFill>
                          <a:srgbClr val="3F3F3F"/>
                        </a:solidFill>
                        <a:latin typeface="Calibri"/>
                        <a:ea typeface="Calibri"/>
                        <a:cs typeface="Calibri"/>
                        <a:sym typeface="Calibri"/>
                      </a:endParaRPr>
                    </a:p>
                  </a:txBody>
                  <a:tcPr marL="94250" marR="94250" marT="45725" marB="45725" anchor="ctr">
                    <a:solidFill>
                      <a:srgbClr val="F2F2F2"/>
                    </a:solidFill>
                  </a:tcPr>
                </a:tc>
                <a:extLst>
                  <a:ext uri="{0D108BD9-81ED-4DB2-BD59-A6C34878D82A}">
                    <a16:rowId xmlns:a16="http://schemas.microsoft.com/office/drawing/2014/main" val="10001"/>
                  </a:ext>
                </a:extLst>
              </a:tr>
              <a:tr h="553447">
                <a:tc>
                  <a:txBody>
                    <a:bodyPr/>
                    <a:lstStyle/>
                    <a:p>
                      <a:pPr marL="0" marR="0" lvl="0" indent="0" algn="l" rtl="0">
                        <a:spcBef>
                          <a:spcPts val="0"/>
                        </a:spcBef>
                        <a:spcAft>
                          <a:spcPts val="0"/>
                        </a:spcAft>
                        <a:buNone/>
                      </a:pPr>
                      <a:r>
                        <a:rPr lang="en" sz="1600" b="1" i="0" u="none" strike="noStrike" dirty="0">
                          <a:solidFill>
                            <a:srgbClr val="3F3F3F"/>
                          </a:solidFill>
                          <a:latin typeface="Calibri"/>
                          <a:ea typeface="Calibri"/>
                          <a:cs typeface="Calibri"/>
                          <a:sym typeface="Calibri"/>
                        </a:rPr>
                        <a:t>Spent</a:t>
                      </a:r>
                      <a:endParaRPr sz="1600" dirty="0">
                        <a:solidFill>
                          <a:srgbClr val="3F3F3F"/>
                        </a:solidFill>
                      </a:endParaRPr>
                    </a:p>
                  </a:txBody>
                  <a:tcPr marL="182875" marR="94250" marT="45725" marB="45725" anchor="ctr">
                    <a:solidFill>
                      <a:srgbClr val="D9D9D9"/>
                    </a:solidFill>
                  </a:tcPr>
                </a:tc>
                <a:tc>
                  <a:txBody>
                    <a:bodyPr/>
                    <a:lstStyle/>
                    <a:p>
                      <a:pPr marL="0" marR="0" lvl="0" indent="0" algn="ctr" rtl="0">
                        <a:spcBef>
                          <a:spcPts val="0"/>
                        </a:spcBef>
                        <a:spcAft>
                          <a:spcPts val="0"/>
                        </a:spcAft>
                        <a:buNone/>
                      </a:pPr>
                      <a:r>
                        <a:rPr lang="en-US" sz="1600" dirty="0">
                          <a:solidFill>
                            <a:srgbClr val="3F3F3F"/>
                          </a:solidFill>
                          <a:latin typeface="Calibri"/>
                          <a:ea typeface="Calibri"/>
                          <a:cs typeface="Calibri"/>
                          <a:sym typeface="Calibri"/>
                        </a:rPr>
                        <a:t>$47,048.12</a:t>
                      </a:r>
                      <a:endParaRPr sz="1600" dirty="0">
                        <a:solidFill>
                          <a:srgbClr val="3F3F3F"/>
                        </a:solidFill>
                        <a:latin typeface="Calibri"/>
                        <a:ea typeface="Calibri"/>
                        <a:cs typeface="Calibri"/>
                        <a:sym typeface="Calibri"/>
                      </a:endParaRPr>
                    </a:p>
                  </a:txBody>
                  <a:tcPr marL="94250" marR="94250" marT="45725" marB="45725" anchor="ctr">
                    <a:solidFill>
                      <a:srgbClr val="F2F2F2"/>
                    </a:solidFill>
                  </a:tcPr>
                </a:tc>
                <a:tc>
                  <a:txBody>
                    <a:bodyPr/>
                    <a:lstStyle/>
                    <a:p>
                      <a:pPr marL="0" marR="0" lvl="0" indent="0" algn="ctr" rtl="0">
                        <a:spcBef>
                          <a:spcPts val="0"/>
                        </a:spcBef>
                        <a:spcAft>
                          <a:spcPts val="0"/>
                        </a:spcAft>
                        <a:buNone/>
                      </a:pPr>
                      <a:r>
                        <a:rPr lang="en" sz="1600" b="0" i="0" u="none" strike="noStrike" dirty="0">
                          <a:solidFill>
                            <a:srgbClr val="3F3F3F"/>
                          </a:solidFill>
                          <a:latin typeface="Calibri"/>
                          <a:ea typeface="Calibri"/>
                          <a:cs typeface="Calibri"/>
                          <a:sym typeface="Calibri"/>
                        </a:rPr>
                        <a:t>$133,274.8</a:t>
                      </a:r>
                    </a:p>
                  </a:txBody>
                  <a:tcPr marL="94250" marR="94250" marT="45725" marB="45725" anchor="ctr">
                    <a:solidFill>
                      <a:srgbClr val="F2F2F2"/>
                    </a:solidFill>
                  </a:tcPr>
                </a:tc>
                <a:tc>
                  <a:txBody>
                    <a:bodyPr/>
                    <a:lstStyle/>
                    <a:p>
                      <a:pPr marL="0" marR="0" lvl="0" indent="0" algn="ctr" rtl="0">
                        <a:spcBef>
                          <a:spcPts val="0"/>
                        </a:spcBef>
                        <a:spcAft>
                          <a:spcPts val="0"/>
                        </a:spcAft>
                        <a:buNone/>
                      </a:pPr>
                      <a:r>
                        <a:rPr lang="en" sz="1600" b="0" i="0" u="none" strike="noStrike" dirty="0">
                          <a:solidFill>
                            <a:srgbClr val="3F3F3F"/>
                          </a:solidFill>
                          <a:latin typeface="Calibri"/>
                          <a:ea typeface="Calibri"/>
                          <a:cs typeface="Calibri"/>
                          <a:sym typeface="Calibri"/>
                        </a:rPr>
                        <a:t>$57,490.78</a:t>
                      </a:r>
                    </a:p>
                  </a:txBody>
                  <a:tcPr marL="94250" marR="94250" marT="45725" marB="45725" anchor="ctr">
                    <a:solidFill>
                      <a:srgbClr val="F2F2F2"/>
                    </a:solidFill>
                  </a:tcPr>
                </a:tc>
                <a:extLst>
                  <a:ext uri="{0D108BD9-81ED-4DB2-BD59-A6C34878D82A}">
                    <a16:rowId xmlns:a16="http://schemas.microsoft.com/office/drawing/2014/main" val="10002"/>
                  </a:ext>
                </a:extLst>
              </a:tr>
              <a:tr h="553447">
                <a:tc>
                  <a:txBody>
                    <a:bodyPr/>
                    <a:lstStyle/>
                    <a:p>
                      <a:pPr marL="0" marR="0" lvl="0" indent="0" algn="l" rtl="0">
                        <a:spcBef>
                          <a:spcPts val="0"/>
                        </a:spcBef>
                        <a:spcAft>
                          <a:spcPts val="0"/>
                        </a:spcAft>
                        <a:buNone/>
                      </a:pPr>
                      <a:r>
                        <a:rPr lang="en" sz="1600" b="1" i="0" u="none" strike="noStrike" dirty="0">
                          <a:solidFill>
                            <a:srgbClr val="3F3F3F"/>
                          </a:solidFill>
                          <a:latin typeface="Calibri"/>
                          <a:ea typeface="Calibri"/>
                          <a:cs typeface="Calibri"/>
                          <a:sym typeface="Calibri"/>
                        </a:rPr>
                        <a:t>Balance</a:t>
                      </a:r>
                      <a:endParaRPr sz="1600" dirty="0">
                        <a:solidFill>
                          <a:srgbClr val="3F3F3F"/>
                        </a:solidFill>
                      </a:endParaRPr>
                    </a:p>
                  </a:txBody>
                  <a:tcPr marL="182875" marR="94250" marT="45725" marB="45725" anchor="ctr">
                    <a:solidFill>
                      <a:srgbClr val="D9D9D9"/>
                    </a:solidFill>
                  </a:tcPr>
                </a:tc>
                <a:tc>
                  <a:txBody>
                    <a:bodyPr/>
                    <a:lstStyle/>
                    <a:p>
                      <a:pPr marL="0" marR="0" lvl="0" indent="0" algn="ctr" rtl="0">
                        <a:spcBef>
                          <a:spcPts val="0"/>
                        </a:spcBef>
                        <a:spcAft>
                          <a:spcPts val="0"/>
                        </a:spcAft>
                        <a:buNone/>
                      </a:pPr>
                      <a:r>
                        <a:rPr lang="en-US" sz="1600" dirty="0">
                          <a:solidFill>
                            <a:srgbClr val="3F3F3F"/>
                          </a:solidFill>
                          <a:latin typeface="Calibri"/>
                          <a:ea typeface="Calibri"/>
                          <a:cs typeface="Calibri"/>
                          <a:sym typeface="Calibri"/>
                        </a:rPr>
                        <a:t>$75,951.88</a:t>
                      </a:r>
                      <a:endParaRPr sz="1600" dirty="0">
                        <a:solidFill>
                          <a:srgbClr val="3F3F3F"/>
                        </a:solidFill>
                        <a:latin typeface="Calibri"/>
                        <a:ea typeface="Calibri"/>
                        <a:cs typeface="Calibri"/>
                        <a:sym typeface="Calibri"/>
                      </a:endParaRPr>
                    </a:p>
                  </a:txBody>
                  <a:tcPr marL="94250" marR="94250" marT="45725" marB="45725" anchor="ctr">
                    <a:solidFill>
                      <a:srgbClr val="F2F2F2"/>
                    </a:solidFill>
                  </a:tcPr>
                </a:tc>
                <a:tc>
                  <a:txBody>
                    <a:bodyPr/>
                    <a:lstStyle/>
                    <a:p>
                      <a:pPr marL="0" marR="0" lvl="0" indent="0" algn="ctr" rtl="0">
                        <a:spcBef>
                          <a:spcPts val="0"/>
                        </a:spcBef>
                        <a:spcAft>
                          <a:spcPts val="0"/>
                        </a:spcAft>
                        <a:buNone/>
                      </a:pPr>
                      <a:r>
                        <a:rPr lang="en" sz="1600" b="0" i="0" u="none" strike="noStrike" dirty="0">
                          <a:solidFill>
                            <a:srgbClr val="3F3F3F"/>
                          </a:solidFill>
                          <a:latin typeface="Calibri"/>
                          <a:ea typeface="Calibri"/>
                          <a:cs typeface="Calibri"/>
                          <a:sym typeface="Calibri"/>
                        </a:rPr>
                        <a:t>$192,677</a:t>
                      </a:r>
                      <a:endParaRPr sz="1600" dirty="0">
                        <a:solidFill>
                          <a:srgbClr val="3F3F3F"/>
                        </a:solidFill>
                        <a:latin typeface="Calibri"/>
                        <a:ea typeface="Calibri"/>
                        <a:cs typeface="Calibri"/>
                        <a:sym typeface="Calibri"/>
                      </a:endParaRPr>
                    </a:p>
                  </a:txBody>
                  <a:tcPr marL="94250" marR="94250" marT="45725" marB="45725" anchor="ctr">
                    <a:solidFill>
                      <a:srgbClr val="F2F2F2"/>
                    </a:solidFill>
                  </a:tcPr>
                </a:tc>
                <a:tc>
                  <a:txBody>
                    <a:bodyPr/>
                    <a:lstStyle/>
                    <a:p>
                      <a:pPr marL="0" marR="0" lvl="0" indent="0" algn="ctr" rtl="0">
                        <a:spcBef>
                          <a:spcPts val="0"/>
                        </a:spcBef>
                        <a:spcAft>
                          <a:spcPts val="0"/>
                        </a:spcAft>
                        <a:buNone/>
                      </a:pPr>
                      <a:r>
                        <a:rPr lang="en" sz="1600" b="0" i="0" u="none" strike="noStrike" dirty="0">
                          <a:solidFill>
                            <a:srgbClr val="3F3F3F"/>
                          </a:solidFill>
                          <a:latin typeface="Calibri"/>
                          <a:ea typeface="Calibri"/>
                          <a:cs typeface="Calibri"/>
                          <a:sym typeface="Calibri"/>
                        </a:rPr>
                        <a:t>$135,186</a:t>
                      </a:r>
                      <a:endParaRPr sz="1600" dirty="0">
                        <a:solidFill>
                          <a:srgbClr val="3F3F3F"/>
                        </a:solidFill>
                        <a:latin typeface="Calibri"/>
                        <a:ea typeface="Calibri"/>
                        <a:cs typeface="Calibri"/>
                        <a:sym typeface="Calibri"/>
                      </a:endParaRPr>
                    </a:p>
                  </a:txBody>
                  <a:tcPr marL="94250" marR="94250" marT="45725" marB="45725" anchor="ctr">
                    <a:solidFill>
                      <a:srgbClr val="F2F2F2"/>
                    </a:solidFill>
                  </a:tcPr>
                </a:tc>
                <a:extLst>
                  <a:ext uri="{0D108BD9-81ED-4DB2-BD59-A6C34878D82A}">
                    <a16:rowId xmlns:a16="http://schemas.microsoft.com/office/drawing/2014/main" val="10003"/>
                  </a:ext>
                </a:extLst>
              </a:tr>
            </a:tbl>
          </a:graphicData>
        </a:graphic>
      </p:graphicFrame>
      <p:sp>
        <p:nvSpPr>
          <p:cNvPr id="90" name="Google Shape;90;p14"/>
          <p:cNvSpPr txBox="1"/>
          <p:nvPr/>
        </p:nvSpPr>
        <p:spPr>
          <a:xfrm>
            <a:off x="8320021" y="4683725"/>
            <a:ext cx="740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200">
                <a:solidFill>
                  <a:srgbClr val="A5A5A5"/>
                </a:solidFill>
                <a:latin typeface="Calibri"/>
                <a:ea typeface="Calibri"/>
                <a:cs typeface="Calibri"/>
                <a:sym typeface="Calibri"/>
              </a:rPr>
              <a:t>3</a:t>
            </a:fld>
            <a:endParaRPr sz="1200">
              <a:solidFill>
                <a:srgbClr val="A5A5A5"/>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p:nvPr/>
        </p:nvSpPr>
        <p:spPr>
          <a:xfrm>
            <a:off x="186825" y="214103"/>
            <a:ext cx="4152300" cy="476400"/>
          </a:xfrm>
          <a:prstGeom prst="rect">
            <a:avLst/>
          </a:prstGeom>
          <a:noFill/>
          <a:ln>
            <a:noFill/>
          </a:ln>
        </p:spPr>
        <p:txBody>
          <a:bodyPr spcFirstLastPara="1" wrap="square" lIns="91425" tIns="45700" rIns="91425" bIns="0" anchor="b" anchorCtr="0">
            <a:normAutofit fontScale="92500" lnSpcReduction="10000"/>
          </a:bodyPr>
          <a:lstStyle/>
          <a:p>
            <a:pPr marL="0" lvl="0" indent="0" algn="l" rtl="0">
              <a:lnSpc>
                <a:spcPct val="90000"/>
              </a:lnSpc>
              <a:spcBef>
                <a:spcPts val="0"/>
              </a:spcBef>
              <a:spcAft>
                <a:spcPts val="0"/>
              </a:spcAft>
              <a:buNone/>
            </a:pPr>
            <a:endParaRPr sz="3700" dirty="0">
              <a:solidFill>
                <a:srgbClr val="00194C"/>
              </a:solidFill>
              <a:latin typeface="Calibri"/>
              <a:ea typeface="Calibri"/>
              <a:cs typeface="Calibri"/>
              <a:sym typeface="Calibri"/>
            </a:endParaRPr>
          </a:p>
        </p:txBody>
      </p:sp>
      <p:sp>
        <p:nvSpPr>
          <p:cNvPr id="74" name="Google Shape;74;p12"/>
          <p:cNvSpPr txBox="1"/>
          <p:nvPr/>
        </p:nvSpPr>
        <p:spPr>
          <a:xfrm>
            <a:off x="8320021" y="4683725"/>
            <a:ext cx="740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200">
                <a:solidFill>
                  <a:srgbClr val="A5A5A5"/>
                </a:solidFill>
                <a:latin typeface="Calibri"/>
                <a:ea typeface="Calibri"/>
                <a:cs typeface="Calibri"/>
                <a:sym typeface="Calibri"/>
              </a:rPr>
              <a:t>4</a:t>
            </a:fld>
            <a:endParaRPr sz="1200">
              <a:solidFill>
                <a:srgbClr val="A5A5A5"/>
              </a:solidFill>
              <a:latin typeface="Calibri"/>
              <a:ea typeface="Calibri"/>
              <a:cs typeface="Calibri"/>
              <a:sym typeface="Calibri"/>
            </a:endParaRPr>
          </a:p>
        </p:txBody>
      </p:sp>
      <p:sp>
        <p:nvSpPr>
          <p:cNvPr id="7" name="TextBox 6">
            <a:extLst>
              <a:ext uri="{FF2B5EF4-FFF2-40B4-BE49-F238E27FC236}">
                <a16:creationId xmlns:a16="http://schemas.microsoft.com/office/drawing/2014/main" id="{5B0243F0-C4B8-6FFD-87D0-419A289C21B7}"/>
              </a:ext>
            </a:extLst>
          </p:cNvPr>
          <p:cNvSpPr txBox="1"/>
          <p:nvPr/>
        </p:nvSpPr>
        <p:spPr>
          <a:xfrm>
            <a:off x="2286000" y="1124302"/>
            <a:ext cx="4572000" cy="2893100"/>
          </a:xfrm>
          <a:prstGeom prst="rect">
            <a:avLst/>
          </a:prstGeom>
          <a:noFill/>
        </p:spPr>
        <p:txBody>
          <a:bodyPr wrap="square">
            <a:spAutoFit/>
          </a:bodyPr>
          <a:lstStyle/>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endParaRPr lang="en-US" sz="1400" b="0" i="0" u="none" strike="noStrike" baseline="0" dirty="0">
              <a:latin typeface="Times New Roman" panose="02020603050405020304" pitchFamily="18" charset="0"/>
            </a:endParaRPr>
          </a:p>
          <a:p>
            <a:r>
              <a:rPr lang="en-US" sz="1400" b="0" i="0" u="none" strike="noStrike" baseline="0" dirty="0">
                <a:latin typeface="Times New Roman" panose="02020603050405020304" pitchFamily="18" charset="0"/>
              </a:rPr>
              <a:t> 	</a:t>
            </a:r>
            <a:endParaRPr lang="en-US" sz="1400" b="0" i="0" u="none" strike="noStrike" baseline="30000" dirty="0">
              <a:latin typeface="Times New Roman" panose="02020603050405020304" pitchFamily="18" charset="0"/>
            </a:endParaRPr>
          </a:p>
        </p:txBody>
      </p:sp>
      <p:pic>
        <p:nvPicPr>
          <p:cNvPr id="9" name="Picture 8">
            <a:extLst>
              <a:ext uri="{FF2B5EF4-FFF2-40B4-BE49-F238E27FC236}">
                <a16:creationId xmlns:a16="http://schemas.microsoft.com/office/drawing/2014/main" id="{C7F72D7C-9100-B7F3-C67F-B1B1A16F41BC}"/>
              </a:ext>
            </a:extLst>
          </p:cNvPr>
          <p:cNvPicPr>
            <a:picLocks noChangeAspect="1"/>
          </p:cNvPicPr>
          <p:nvPr/>
        </p:nvPicPr>
        <p:blipFill>
          <a:blip r:embed="rId3"/>
          <a:stretch>
            <a:fillRect/>
          </a:stretch>
        </p:blipFill>
        <p:spPr>
          <a:xfrm>
            <a:off x="626151" y="33715"/>
            <a:ext cx="7719516" cy="42893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1" name="Google Shape;81;p13"/>
          <p:cNvSpPr txBox="1"/>
          <p:nvPr/>
        </p:nvSpPr>
        <p:spPr>
          <a:xfrm>
            <a:off x="2718625" y="279234"/>
            <a:ext cx="4152300" cy="344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2000" dirty="0">
                <a:solidFill>
                  <a:srgbClr val="014067"/>
                </a:solidFill>
                <a:latin typeface="Calibri"/>
                <a:ea typeface="Calibri"/>
                <a:cs typeface="Calibri"/>
                <a:sym typeface="Calibri"/>
              </a:rPr>
              <a:t>OEM EPWG Expenditures</a:t>
            </a:r>
            <a:endParaRPr sz="2000" dirty="0">
              <a:solidFill>
                <a:srgbClr val="014067"/>
              </a:solidFill>
              <a:latin typeface="Calibri"/>
              <a:ea typeface="Calibri"/>
              <a:cs typeface="Calibri"/>
              <a:sym typeface="Calibri"/>
            </a:endParaRPr>
          </a:p>
        </p:txBody>
      </p:sp>
      <p:sp>
        <p:nvSpPr>
          <p:cNvPr id="82" name="Google Shape;82;p13"/>
          <p:cNvSpPr txBox="1"/>
          <p:nvPr/>
        </p:nvSpPr>
        <p:spPr>
          <a:xfrm>
            <a:off x="3632550" y="1301325"/>
            <a:ext cx="4839900" cy="2620500"/>
          </a:xfrm>
          <a:prstGeom prst="rect">
            <a:avLst/>
          </a:prstGeom>
          <a:noFill/>
          <a:ln>
            <a:noFill/>
          </a:ln>
        </p:spPr>
        <p:txBody>
          <a:bodyPr spcFirstLastPara="1" wrap="square" lIns="91425" tIns="45700" rIns="91425" bIns="45700" anchor="t" anchorCtr="0">
            <a:noAutofit/>
          </a:bodyPr>
          <a:lstStyle/>
          <a:p>
            <a:pPr marL="228600" lvl="0" indent="-179070" algn="l" rtl="0">
              <a:lnSpc>
                <a:spcPct val="90000"/>
              </a:lnSpc>
              <a:spcBef>
                <a:spcPts val="0"/>
              </a:spcBef>
              <a:spcAft>
                <a:spcPts val="0"/>
              </a:spcAft>
              <a:buClr>
                <a:srgbClr val="0070C0"/>
              </a:buClr>
              <a:buSzPts val="1440"/>
              <a:buChar char="•"/>
            </a:pPr>
            <a:r>
              <a:rPr lang="en-US" sz="1440" dirty="0">
                <a:solidFill>
                  <a:srgbClr val="3F3F3F"/>
                </a:solidFill>
                <a:latin typeface="Calibri"/>
                <a:ea typeface="Calibri"/>
                <a:cs typeface="Calibri"/>
                <a:sym typeface="Calibri"/>
              </a:rPr>
              <a:t>Payroll</a:t>
            </a:r>
            <a:endParaRPr sz="1440" dirty="0">
              <a:solidFill>
                <a:srgbClr val="3F3F3F"/>
              </a:solidFill>
              <a:latin typeface="Calibri"/>
              <a:ea typeface="Calibri"/>
              <a:cs typeface="Calibri"/>
              <a:sym typeface="Calibri"/>
            </a:endParaRPr>
          </a:p>
          <a:p>
            <a:pPr marL="228600" lvl="0" indent="-179070" algn="l" rtl="0">
              <a:lnSpc>
                <a:spcPct val="90000"/>
              </a:lnSpc>
              <a:spcBef>
                <a:spcPts val="1000"/>
              </a:spcBef>
              <a:spcAft>
                <a:spcPts val="0"/>
              </a:spcAft>
              <a:buClr>
                <a:srgbClr val="0070C0"/>
              </a:buClr>
              <a:buSzPts val="1440"/>
              <a:buChar char="•"/>
            </a:pPr>
            <a:r>
              <a:rPr lang="en-US" sz="1440" dirty="0">
                <a:solidFill>
                  <a:srgbClr val="3F3F3F"/>
                </a:solidFill>
                <a:latin typeface="Calibri"/>
                <a:ea typeface="Calibri"/>
                <a:cs typeface="Calibri"/>
                <a:sym typeface="Calibri"/>
              </a:rPr>
              <a:t>Radiological Detection Devices</a:t>
            </a:r>
            <a:endParaRPr sz="1440" dirty="0">
              <a:solidFill>
                <a:srgbClr val="3F3F3F"/>
              </a:solidFill>
              <a:latin typeface="Calibri"/>
              <a:ea typeface="Calibri"/>
              <a:cs typeface="Calibri"/>
              <a:sym typeface="Calibri"/>
            </a:endParaRPr>
          </a:p>
          <a:p>
            <a:pPr marL="228600" lvl="0" indent="-179070">
              <a:lnSpc>
                <a:spcPct val="90000"/>
              </a:lnSpc>
              <a:spcBef>
                <a:spcPts val="1000"/>
              </a:spcBef>
              <a:buClr>
                <a:srgbClr val="0070C0"/>
              </a:buClr>
              <a:buSzPts val="1440"/>
              <a:buChar char="•"/>
            </a:pPr>
            <a:r>
              <a:rPr lang="en-US" dirty="0"/>
              <a:t>Radiological Detection Badges (</a:t>
            </a:r>
            <a:r>
              <a:rPr lang="en-US" dirty="0" err="1"/>
              <a:t>Mirion</a:t>
            </a:r>
            <a:r>
              <a:rPr lang="en-US" dirty="0"/>
              <a:t>)</a:t>
            </a:r>
          </a:p>
          <a:p>
            <a:pPr marL="228600" lvl="0" indent="-179070">
              <a:lnSpc>
                <a:spcPct val="90000"/>
              </a:lnSpc>
              <a:spcBef>
                <a:spcPts val="1000"/>
              </a:spcBef>
              <a:buClr>
                <a:srgbClr val="0070C0"/>
              </a:buClr>
              <a:buSzPts val="1440"/>
              <a:buChar char="•"/>
            </a:pPr>
            <a:r>
              <a:rPr lang="en" sz="1440" dirty="0">
                <a:solidFill>
                  <a:srgbClr val="3F3F3F"/>
                </a:solidFill>
                <a:latin typeface="Calibri"/>
                <a:ea typeface="Calibri"/>
                <a:cs typeface="Calibri"/>
                <a:sym typeface="Calibri"/>
              </a:rPr>
              <a:t> Program Supplies</a:t>
            </a:r>
          </a:p>
          <a:p>
            <a:pPr marL="228600" lvl="0" indent="-179070">
              <a:lnSpc>
                <a:spcPct val="90000"/>
              </a:lnSpc>
              <a:spcBef>
                <a:spcPts val="1000"/>
              </a:spcBef>
              <a:buClr>
                <a:srgbClr val="0070C0"/>
              </a:buClr>
              <a:buSzPts val="1440"/>
              <a:buChar char="•"/>
            </a:pPr>
            <a:r>
              <a:rPr lang="en" sz="1440" dirty="0">
                <a:solidFill>
                  <a:srgbClr val="3F3F3F"/>
                </a:solidFill>
                <a:latin typeface="Calibri"/>
                <a:ea typeface="Calibri"/>
                <a:cs typeface="Calibri"/>
                <a:sym typeface="Calibri"/>
              </a:rPr>
              <a:t>Freight(Ludlum For Device Repair)</a:t>
            </a:r>
          </a:p>
          <a:p>
            <a:pPr marL="228600" lvl="0" indent="-179070">
              <a:lnSpc>
                <a:spcPct val="90000"/>
              </a:lnSpc>
              <a:spcBef>
                <a:spcPts val="1000"/>
              </a:spcBef>
              <a:buClr>
                <a:srgbClr val="0070C0"/>
              </a:buClr>
              <a:buSzPts val="1440"/>
              <a:buChar char="•"/>
            </a:pPr>
            <a:r>
              <a:rPr lang="en" sz="1440" dirty="0">
                <a:solidFill>
                  <a:srgbClr val="3F3F3F"/>
                </a:solidFill>
                <a:latin typeface="Calibri"/>
                <a:ea typeface="Calibri"/>
                <a:cs typeface="Calibri"/>
                <a:sym typeface="Calibri"/>
              </a:rPr>
              <a:t>Communications</a:t>
            </a:r>
          </a:p>
          <a:p>
            <a:pPr marL="228600" lvl="0" indent="-179070">
              <a:lnSpc>
                <a:spcPct val="90000"/>
              </a:lnSpc>
              <a:spcBef>
                <a:spcPts val="1000"/>
              </a:spcBef>
              <a:buClr>
                <a:srgbClr val="0070C0"/>
              </a:buClr>
              <a:buSzPts val="1440"/>
              <a:buChar char="•"/>
            </a:pPr>
            <a:r>
              <a:rPr lang="en" sz="1440" dirty="0">
                <a:solidFill>
                  <a:srgbClr val="3F3F3F"/>
                </a:solidFill>
                <a:latin typeface="Calibri"/>
                <a:ea typeface="Calibri"/>
                <a:cs typeface="Calibri"/>
                <a:sym typeface="Calibri"/>
              </a:rPr>
              <a:t>Travel</a:t>
            </a:r>
          </a:p>
          <a:p>
            <a:pPr marL="228600" lvl="0" indent="-179070">
              <a:lnSpc>
                <a:spcPct val="90000"/>
              </a:lnSpc>
              <a:spcBef>
                <a:spcPts val="1000"/>
              </a:spcBef>
              <a:buClr>
                <a:srgbClr val="0070C0"/>
              </a:buClr>
              <a:buSzPts val="1440"/>
              <a:buChar char="•"/>
            </a:pPr>
            <a:r>
              <a:rPr lang="en" sz="1440" dirty="0">
                <a:solidFill>
                  <a:srgbClr val="3F3F3F"/>
                </a:solidFill>
                <a:latin typeface="Calibri"/>
                <a:ea typeface="Calibri"/>
                <a:cs typeface="Calibri"/>
                <a:sym typeface="Calibri"/>
              </a:rPr>
              <a:t>Civil Support License</a:t>
            </a:r>
          </a:p>
          <a:p>
            <a:pPr marL="228600" lvl="0" indent="-179070">
              <a:lnSpc>
                <a:spcPct val="90000"/>
              </a:lnSpc>
              <a:spcBef>
                <a:spcPts val="1000"/>
              </a:spcBef>
              <a:buClr>
                <a:srgbClr val="0070C0"/>
              </a:buClr>
              <a:buSzPts val="1440"/>
              <a:buChar char="•"/>
            </a:pPr>
            <a:endParaRPr lang="en" sz="1440" dirty="0">
              <a:solidFill>
                <a:srgbClr val="3F3F3F"/>
              </a:solidFill>
              <a:latin typeface="Calibri"/>
              <a:ea typeface="Calibri"/>
              <a:cs typeface="Calibri"/>
              <a:sym typeface="Calibri"/>
            </a:endParaRPr>
          </a:p>
        </p:txBody>
      </p:sp>
      <p:sp>
        <p:nvSpPr>
          <p:cNvPr id="83" name="Google Shape;83;p13"/>
          <p:cNvSpPr txBox="1"/>
          <p:nvPr/>
        </p:nvSpPr>
        <p:spPr>
          <a:xfrm>
            <a:off x="8320021" y="4683725"/>
            <a:ext cx="740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200">
                <a:solidFill>
                  <a:srgbClr val="A5A5A5"/>
                </a:solidFill>
                <a:latin typeface="Calibri"/>
                <a:ea typeface="Calibri"/>
                <a:cs typeface="Calibri"/>
                <a:sym typeface="Calibri"/>
              </a:rPr>
              <a:t>5</a:t>
            </a:fld>
            <a:endParaRPr sz="1200">
              <a:solidFill>
                <a:srgbClr val="A5A5A5"/>
              </a:solidFill>
              <a:latin typeface="Calibri"/>
              <a:ea typeface="Calibri"/>
              <a:cs typeface="Calibri"/>
              <a:sym typeface="Calibri"/>
            </a:endParaRPr>
          </a:p>
        </p:txBody>
      </p:sp>
      <p:pic>
        <p:nvPicPr>
          <p:cNvPr id="2" name="Google Shape;11;p2">
            <a:extLst>
              <a:ext uri="{FF2B5EF4-FFF2-40B4-BE49-F238E27FC236}">
                <a16:creationId xmlns:a16="http://schemas.microsoft.com/office/drawing/2014/main" id="{2786BA00-8F31-D9D6-BD4E-60EF20715409}"/>
              </a:ext>
            </a:extLst>
          </p:cNvPr>
          <p:cNvPicPr preferRelativeResize="0"/>
          <p:nvPr/>
        </p:nvPicPr>
        <p:blipFill>
          <a:blip r:embed="rId3"/>
          <a:srcRect/>
          <a:stretch/>
        </p:blipFill>
        <p:spPr>
          <a:xfrm>
            <a:off x="119517" y="55221"/>
            <a:ext cx="568122" cy="568413"/>
          </a:xfrm>
          <a:prstGeom prst="rect">
            <a:avLst/>
          </a:prstGeom>
          <a:noFill/>
          <a:ln>
            <a:noFill/>
          </a:ln>
          <a:effectLst>
            <a:reflection stA="35000" endPos="18000" fadeDir="5400012" sy="-100000" algn="bl" rotWithShape="0"/>
          </a:effectLst>
        </p:spPr>
      </p:pic>
      <p:pic>
        <p:nvPicPr>
          <p:cNvPr id="3" name="Google Shape;11;p2">
            <a:extLst>
              <a:ext uri="{FF2B5EF4-FFF2-40B4-BE49-F238E27FC236}">
                <a16:creationId xmlns:a16="http://schemas.microsoft.com/office/drawing/2014/main" id="{0D7BD215-0B42-9466-102D-A5C38DA58B03}"/>
              </a:ext>
            </a:extLst>
          </p:cNvPr>
          <p:cNvPicPr preferRelativeResize="0"/>
          <p:nvPr/>
        </p:nvPicPr>
        <p:blipFill>
          <a:blip r:embed="rId3"/>
          <a:srcRect/>
          <a:stretch/>
        </p:blipFill>
        <p:spPr>
          <a:xfrm>
            <a:off x="8456361" y="55221"/>
            <a:ext cx="568122" cy="568413"/>
          </a:xfrm>
          <a:prstGeom prst="rect">
            <a:avLst/>
          </a:prstGeom>
          <a:noFill/>
          <a:ln>
            <a:noFill/>
          </a:ln>
          <a:effectLst>
            <a:reflection stA="35000" endPos="18000" fadeDir="5400012" sy="-100000" algn="bl" rotWithShape="0"/>
          </a:effectLst>
        </p:spPr>
      </p:pic>
      <p:pic>
        <p:nvPicPr>
          <p:cNvPr id="9" name="Picture 8" descr="A picture containing text, newspaper&#10;&#10;AI-generated content may be incorrect.">
            <a:extLst>
              <a:ext uri="{FF2B5EF4-FFF2-40B4-BE49-F238E27FC236}">
                <a16:creationId xmlns:a16="http://schemas.microsoft.com/office/drawing/2014/main" id="{5FE3109C-A1A1-6ABA-4A84-0BD6DCCA4B94}"/>
              </a:ext>
            </a:extLst>
          </p:cNvPr>
          <p:cNvPicPr>
            <a:picLocks noChangeAspect="1"/>
          </p:cNvPicPr>
          <p:nvPr/>
        </p:nvPicPr>
        <p:blipFill>
          <a:blip r:embed="rId4"/>
          <a:stretch>
            <a:fillRect/>
          </a:stretch>
        </p:blipFill>
        <p:spPr>
          <a:xfrm>
            <a:off x="539400" y="1301326"/>
            <a:ext cx="2800350" cy="26961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p:nvPr/>
        </p:nvSpPr>
        <p:spPr>
          <a:xfrm>
            <a:off x="5127098" y="1442638"/>
            <a:ext cx="3325200" cy="425100"/>
          </a:xfrm>
          <a:prstGeom prst="rect">
            <a:avLst/>
          </a:prstGeom>
          <a:noFill/>
          <a:ln>
            <a:noFill/>
          </a:ln>
        </p:spPr>
        <p:txBody>
          <a:bodyPr spcFirstLastPara="1" wrap="square" lIns="91425" tIns="45700" rIns="91425" bIns="0" anchor="b" anchorCtr="0">
            <a:noAutofit/>
          </a:bodyPr>
          <a:lstStyle/>
          <a:p>
            <a:pPr marL="0" lvl="0" indent="0" algn="l" rtl="0">
              <a:lnSpc>
                <a:spcPct val="70000"/>
              </a:lnSpc>
              <a:spcBef>
                <a:spcPts val="0"/>
              </a:spcBef>
              <a:spcAft>
                <a:spcPts val="0"/>
              </a:spcAft>
              <a:buSzPts val="852"/>
              <a:buNone/>
            </a:pPr>
            <a:r>
              <a:rPr lang="en" sz="3732" b="1">
                <a:solidFill>
                  <a:srgbClr val="00194C"/>
                </a:solidFill>
                <a:latin typeface="Calibri"/>
                <a:ea typeface="Calibri"/>
                <a:cs typeface="Calibri"/>
                <a:sym typeface="Calibri"/>
              </a:rPr>
              <a:t>Thank </a:t>
            </a:r>
            <a:r>
              <a:rPr lang="en" sz="3732">
                <a:solidFill>
                  <a:srgbClr val="00194C"/>
                </a:solidFill>
                <a:latin typeface="Calibri"/>
                <a:ea typeface="Calibri"/>
                <a:cs typeface="Calibri"/>
                <a:sym typeface="Calibri"/>
              </a:rPr>
              <a:t>You.</a:t>
            </a:r>
            <a:endParaRPr sz="3732" b="1">
              <a:solidFill>
                <a:srgbClr val="00194C"/>
              </a:solidFill>
              <a:latin typeface="Calibri"/>
              <a:ea typeface="Calibri"/>
              <a:cs typeface="Calibri"/>
              <a:sym typeface="Calibri"/>
            </a:endParaRPr>
          </a:p>
        </p:txBody>
      </p:sp>
      <p:sp>
        <p:nvSpPr>
          <p:cNvPr id="96" name="Google Shape;96;p15"/>
          <p:cNvSpPr txBox="1"/>
          <p:nvPr/>
        </p:nvSpPr>
        <p:spPr>
          <a:xfrm>
            <a:off x="5433475" y="1884300"/>
            <a:ext cx="2360700" cy="28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500" dirty="0">
                <a:solidFill>
                  <a:srgbClr val="3F3F3F"/>
                </a:solidFill>
                <a:latin typeface="Calibri"/>
                <a:ea typeface="Calibri"/>
                <a:cs typeface="Calibri"/>
                <a:sym typeface="Calibri"/>
              </a:rPr>
              <a:t>Jared Franco</a:t>
            </a:r>
            <a:endParaRPr sz="1500" dirty="0">
              <a:solidFill>
                <a:srgbClr val="3F3F3F"/>
              </a:solidFill>
              <a:latin typeface="Calibri"/>
              <a:ea typeface="Calibri"/>
              <a:cs typeface="Calibri"/>
              <a:sym typeface="Calibri"/>
            </a:endParaRPr>
          </a:p>
        </p:txBody>
      </p:sp>
      <p:sp>
        <p:nvSpPr>
          <p:cNvPr id="97" name="Google Shape;97;p15"/>
          <p:cNvSpPr txBox="1"/>
          <p:nvPr/>
        </p:nvSpPr>
        <p:spPr>
          <a:xfrm>
            <a:off x="5433471" y="2147351"/>
            <a:ext cx="2360700" cy="25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500" dirty="0">
                <a:solidFill>
                  <a:srgbClr val="3F3F3F"/>
                </a:solidFill>
                <a:latin typeface="Calibri"/>
                <a:ea typeface="Calibri"/>
                <a:cs typeface="Calibri"/>
                <a:sym typeface="Calibri"/>
              </a:rPr>
              <a:t>775-434-4432</a:t>
            </a:r>
            <a:endParaRPr sz="1500" dirty="0">
              <a:solidFill>
                <a:srgbClr val="3F3F3F"/>
              </a:solidFill>
              <a:latin typeface="Calibri"/>
              <a:ea typeface="Calibri"/>
              <a:cs typeface="Calibri"/>
              <a:sym typeface="Calibri"/>
            </a:endParaRPr>
          </a:p>
        </p:txBody>
      </p:sp>
      <p:sp>
        <p:nvSpPr>
          <p:cNvPr id="98" name="Google Shape;98;p15"/>
          <p:cNvSpPr txBox="1"/>
          <p:nvPr/>
        </p:nvSpPr>
        <p:spPr>
          <a:xfrm>
            <a:off x="5433475" y="2401850"/>
            <a:ext cx="2360700" cy="25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500" dirty="0">
                <a:solidFill>
                  <a:srgbClr val="3F3F3F"/>
                </a:solidFill>
                <a:latin typeface="Calibri"/>
                <a:ea typeface="Calibri"/>
                <a:cs typeface="Calibri"/>
                <a:sym typeface="Calibri"/>
              </a:rPr>
              <a:t>jaredfranco@dem.nv.gov</a:t>
            </a:r>
            <a:endParaRPr sz="1500" dirty="0">
              <a:solidFill>
                <a:srgbClr val="3F3F3F"/>
              </a:solidFill>
              <a:latin typeface="Calibri"/>
              <a:ea typeface="Calibri"/>
              <a:cs typeface="Calibri"/>
              <a:sym typeface="Calibri"/>
            </a:endParaRPr>
          </a:p>
        </p:txBody>
      </p:sp>
      <p:sp>
        <p:nvSpPr>
          <p:cNvPr id="99" name="Google Shape;99;p15"/>
          <p:cNvSpPr txBox="1"/>
          <p:nvPr/>
        </p:nvSpPr>
        <p:spPr>
          <a:xfrm>
            <a:off x="5433475" y="2658926"/>
            <a:ext cx="2360700" cy="25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500" dirty="0">
                <a:solidFill>
                  <a:srgbClr val="3F3F3F"/>
                </a:solidFill>
                <a:latin typeface="Calibri"/>
                <a:ea typeface="Calibri"/>
                <a:cs typeface="Calibri"/>
                <a:sym typeface="Calibri"/>
              </a:rPr>
              <a:t>www.dem.nv.gov</a:t>
            </a:r>
            <a:endParaRPr sz="1500" dirty="0">
              <a:solidFill>
                <a:srgbClr val="3F3F3F"/>
              </a:solidFill>
              <a:latin typeface="Calibri"/>
              <a:ea typeface="Calibri"/>
              <a:cs typeface="Calibri"/>
              <a:sym typeface="Calibri"/>
            </a:endParaRPr>
          </a:p>
        </p:txBody>
      </p:sp>
      <p:sp>
        <p:nvSpPr>
          <p:cNvPr id="100" name="Google Shape;100;p15"/>
          <p:cNvSpPr txBox="1"/>
          <p:nvPr/>
        </p:nvSpPr>
        <p:spPr>
          <a:xfrm>
            <a:off x="5433475" y="2916003"/>
            <a:ext cx="2360700" cy="258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 sz="1500" dirty="0">
                <a:solidFill>
                  <a:srgbClr val="3F3F3F"/>
                </a:solidFill>
                <a:latin typeface="Calibri"/>
                <a:ea typeface="Calibri"/>
                <a:cs typeface="Calibri"/>
                <a:sym typeface="Calibri"/>
              </a:rPr>
              <a:t>@NvEmergencyMgmt</a:t>
            </a:r>
            <a:endParaRPr sz="1500" dirty="0">
              <a:solidFill>
                <a:srgbClr val="3F3F3F"/>
              </a:solidFill>
              <a:latin typeface="Calibri"/>
              <a:ea typeface="Calibri"/>
              <a:cs typeface="Calibri"/>
              <a:sym typeface="Calibri"/>
            </a:endParaRPr>
          </a:p>
        </p:txBody>
      </p:sp>
      <p:pic>
        <p:nvPicPr>
          <p:cNvPr id="101" name="Google Shape;101;p15"/>
          <p:cNvPicPr preferRelativeResize="0"/>
          <p:nvPr/>
        </p:nvPicPr>
        <p:blipFill rotWithShape="1">
          <a:blip r:embed="rId3">
            <a:alphaModFix/>
          </a:blip>
          <a:srcRect t="6247" b="6247"/>
          <a:stretch/>
        </p:blipFill>
        <p:spPr>
          <a:xfrm>
            <a:off x="691700" y="896524"/>
            <a:ext cx="4269000" cy="2801700"/>
          </a:xfrm>
          <a:prstGeom prst="rect">
            <a:avLst/>
          </a:prstGeom>
          <a:noFill/>
          <a:ln>
            <a:noFill/>
          </a:ln>
          <a:effectLst>
            <a:outerShdw blurRad="57150" dist="19050" dir="5400000" algn="bl" rotWithShape="0">
              <a:srgbClr val="000000">
                <a:alpha val="50000"/>
              </a:srgbClr>
            </a:outerShdw>
            <a:reflection stA="29000" endPos="25000" dist="47625" dir="5400000" fadeDir="5400012" sy="-100000" algn="bl" rotWithShape="0"/>
          </a:effectLst>
        </p:spPr>
      </p:pic>
      <p:pic>
        <p:nvPicPr>
          <p:cNvPr id="102" name="Google Shape;102;p15"/>
          <p:cNvPicPr preferRelativeResize="0"/>
          <p:nvPr/>
        </p:nvPicPr>
        <p:blipFill>
          <a:blip r:embed="rId4">
            <a:alphaModFix/>
          </a:blip>
          <a:stretch>
            <a:fillRect/>
          </a:stretch>
        </p:blipFill>
        <p:spPr>
          <a:xfrm>
            <a:off x="5304796" y="1936166"/>
            <a:ext cx="128675" cy="197311"/>
          </a:xfrm>
          <a:prstGeom prst="rect">
            <a:avLst/>
          </a:prstGeom>
          <a:noFill/>
          <a:ln>
            <a:noFill/>
          </a:ln>
        </p:spPr>
      </p:pic>
      <p:pic>
        <p:nvPicPr>
          <p:cNvPr id="103" name="Google Shape;103;p15"/>
          <p:cNvPicPr preferRelativeResize="0"/>
          <p:nvPr/>
        </p:nvPicPr>
        <p:blipFill>
          <a:blip r:embed="rId5">
            <a:alphaModFix/>
          </a:blip>
          <a:stretch>
            <a:fillRect/>
          </a:stretch>
        </p:blipFill>
        <p:spPr>
          <a:xfrm>
            <a:off x="5318927" y="2201889"/>
            <a:ext cx="100411" cy="172356"/>
          </a:xfrm>
          <a:prstGeom prst="rect">
            <a:avLst/>
          </a:prstGeom>
          <a:noFill/>
          <a:ln>
            <a:noFill/>
          </a:ln>
        </p:spPr>
      </p:pic>
      <p:pic>
        <p:nvPicPr>
          <p:cNvPr id="104" name="Google Shape;104;p15"/>
          <p:cNvPicPr preferRelativeResize="0"/>
          <p:nvPr/>
        </p:nvPicPr>
        <p:blipFill>
          <a:blip r:embed="rId6">
            <a:alphaModFix/>
          </a:blip>
          <a:stretch>
            <a:fillRect/>
          </a:stretch>
        </p:blipFill>
        <p:spPr>
          <a:xfrm>
            <a:off x="5282840" y="2467720"/>
            <a:ext cx="172578" cy="125276"/>
          </a:xfrm>
          <a:prstGeom prst="rect">
            <a:avLst/>
          </a:prstGeom>
          <a:noFill/>
          <a:ln>
            <a:noFill/>
          </a:ln>
        </p:spPr>
      </p:pic>
      <p:pic>
        <p:nvPicPr>
          <p:cNvPr id="105" name="Google Shape;105;p15"/>
          <p:cNvPicPr preferRelativeResize="0"/>
          <p:nvPr/>
        </p:nvPicPr>
        <p:blipFill>
          <a:blip r:embed="rId7">
            <a:alphaModFix/>
          </a:blip>
          <a:stretch>
            <a:fillRect/>
          </a:stretch>
        </p:blipFill>
        <p:spPr>
          <a:xfrm>
            <a:off x="5282856" y="2736902"/>
            <a:ext cx="172577" cy="172350"/>
          </a:xfrm>
          <a:prstGeom prst="rect">
            <a:avLst/>
          </a:prstGeom>
          <a:noFill/>
          <a:ln>
            <a:noFill/>
          </a:ln>
        </p:spPr>
      </p:pic>
      <p:pic>
        <p:nvPicPr>
          <p:cNvPr id="106" name="Google Shape;106;p15"/>
          <p:cNvPicPr preferRelativeResize="0"/>
          <p:nvPr/>
        </p:nvPicPr>
        <p:blipFill>
          <a:blip r:embed="rId8">
            <a:alphaModFix/>
          </a:blip>
          <a:stretch>
            <a:fillRect/>
          </a:stretch>
        </p:blipFill>
        <p:spPr>
          <a:xfrm>
            <a:off x="5282840" y="3001759"/>
            <a:ext cx="185615" cy="125272"/>
          </a:xfrm>
          <a:prstGeom prst="rect">
            <a:avLst/>
          </a:prstGeom>
          <a:noFill/>
          <a:ln>
            <a:noFill/>
          </a:ln>
        </p:spPr>
      </p:pic>
      <p:sp>
        <p:nvSpPr>
          <p:cNvPr id="107" name="Google Shape;107;p15"/>
          <p:cNvSpPr txBox="1"/>
          <p:nvPr/>
        </p:nvSpPr>
        <p:spPr>
          <a:xfrm>
            <a:off x="8320021" y="4683725"/>
            <a:ext cx="740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 sz="1200">
                <a:solidFill>
                  <a:srgbClr val="A5A5A5"/>
                </a:solidFill>
                <a:latin typeface="Calibri"/>
                <a:ea typeface="Calibri"/>
                <a:cs typeface="Calibri"/>
                <a:sym typeface="Calibri"/>
              </a:rPr>
              <a:t>6</a:t>
            </a:fld>
            <a:endParaRPr sz="1200">
              <a:solidFill>
                <a:srgbClr val="A5A5A5"/>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EM">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A4247D4EC3FE4D870D43C230E764F7" ma:contentTypeVersion="5" ma:contentTypeDescription="Create a new document." ma:contentTypeScope="" ma:versionID="399d20959d92dffe27162a52523ae94b">
  <xsd:schema xmlns:xsd="http://www.w3.org/2001/XMLSchema" xmlns:xs="http://www.w3.org/2001/XMLSchema" xmlns:p="http://schemas.microsoft.com/office/2006/metadata/properties" xmlns:ns3="2e042197-3a1f-4f88-94f6-2df5f621c5ab" targetNamespace="http://schemas.microsoft.com/office/2006/metadata/properties" ma:root="true" ma:fieldsID="abc6bcb512c7163715176b06a28dfc3e" ns3:_="">
    <xsd:import namespace="2e042197-3a1f-4f88-94f6-2df5f621c5a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042197-3a1f-4f88-94f6-2df5f621c5a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42C4E0-A009-4CC7-B4F1-03B655D56181}">
  <ds:schemaRefs>
    <ds:schemaRef ds:uri="http://schemas.microsoft.com/sharepoint/v3/contenttype/forms"/>
  </ds:schemaRefs>
</ds:datastoreItem>
</file>

<file path=customXml/itemProps2.xml><?xml version="1.0" encoding="utf-8"?>
<ds:datastoreItem xmlns:ds="http://schemas.openxmlformats.org/officeDocument/2006/customXml" ds:itemID="{0ED5276E-818B-43A4-A23C-998AEF428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042197-3a1f-4f88-94f6-2df5f621c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BD64A4-9871-4A16-930C-E04BFF069E7E}">
  <ds:schemaRef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2e042197-3a1f-4f88-94f6-2df5f621c5ab"/>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672</TotalTime>
  <Words>381</Words>
  <Application>Microsoft Office PowerPoint</Application>
  <PresentationFormat>On-screen Show (16:9)</PresentationFormat>
  <Paragraphs>60</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Arial</vt:lpstr>
      <vt:lpstr>Times New Roman</vt:lpstr>
      <vt:lpstr>DEM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Bernstein</dc:creator>
  <cp:lastModifiedBy>Jared L. Franco</cp:lastModifiedBy>
  <cp:revision>17</cp:revision>
  <dcterms:modified xsi:type="dcterms:W3CDTF">2025-09-30T19:33:10Z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0x0101006EA4247D4EC3FE4D870D43C230E764F7</vt:lpwstr>
  </property>
</Properties>
</file>