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4E7B"/>
    <a:srgbClr val="FBBA16"/>
    <a:srgbClr val="A6A6A6"/>
    <a:srgbClr val="263A5B"/>
    <a:srgbClr val="5E9C42"/>
    <a:srgbClr val="2D3A5D"/>
    <a:srgbClr val="8383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3A6C6-808D-4180-9AAF-57F631694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37670E-5DAD-4C06-A617-DE29D5A01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10A71-3388-4640-B736-EC8E66570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89148-9336-4FE2-A1D0-C7CA0D0AB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514F8-A6F6-4E20-840F-D33148C0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9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2DC32-E049-4C01-85F6-0F5966B8D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767C3-F364-4B57-8D55-F30A5B6EA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9A8AA-B38E-426D-8F3F-573EA31B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094B9-5B60-4AA1-B504-66C108B3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7DA34-81D7-4540-8EF2-73A32E6B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3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6AE024-2C21-44B6-ABFF-5B3FC1406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D94FA-B856-4D1D-91EC-754E60180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4484-D7B3-4B41-93D7-BC9C93D6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6E135-8A64-414D-872E-7D270D41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A129E-2F5E-4E13-A854-CAF1978E8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0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007B-8E6F-4DCC-AE20-055E83873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17D35-BF39-4AF0-86E9-EE235D8E6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72B70-30C1-4318-8D16-CA086E608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500E3-1362-46A6-A174-A2B00868C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6383-E527-4B7D-BD08-0AFB888A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3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2188-0C42-4290-B891-2642A3B01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10F41-33EC-4EA5-9DEC-FF17AFB77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D3EAD-B75B-4807-B11A-417E89E63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D811B-AB0F-44F5-992C-008D7650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309C8-FF32-4EDD-8E13-DFE578F2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0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14348-70E9-41AF-968C-C62FD41D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07B95-ABCF-4FE6-BA89-A008DA0C6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FFD90C-4ECB-486D-92B3-CF2D17BBF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8D5D3-E282-4825-AC36-42AC7AC0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27C49-F43E-47C5-969F-733C01387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C9411-DB8C-4E6E-8587-EC1E6095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2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12BD8-3758-46C9-988F-6F1985046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B0748-C3B3-43CF-8895-D7D1ADD85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5A8512-F958-4A4A-994B-198B9BD71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A49B9-5320-49BA-A781-AAA0CC5C4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A80CD9-A0C8-4EFB-8930-FDB150936D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F41BC8-8CBD-42C3-843E-B2D9C2B18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0D092-4D52-464F-AB99-79AD7F6FA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A66139-CE55-4858-A6A6-C34EDCCBB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3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4BA4C-74BB-48D8-A650-8EC7CF2F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29093D-AED1-4750-A136-D53BCB61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DBF5F-8F9A-486C-8A83-813BCEE60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3BCD60-43A0-4290-97BF-C2448D8D0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5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B95C2A-B84E-41AC-ACC6-866E9D91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46ACD8-6E19-4613-8082-BDED83DA5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8C3A47-5B6B-4C3B-8F70-4499D8F2E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5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B81AB-5998-4D57-A11F-0AADAF87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50F94-D76B-498E-8A87-46482215F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2FA50-CDE6-47A2-B6D2-D7283CF52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4BD87-51B9-4DFB-9397-F1DF203A8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61479-ADA6-450C-800B-A0784C63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0669B-0BB0-4D34-8586-7099C9305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5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2690-84E5-4442-B143-3AB8403AF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35D205-AF6E-4CAD-9462-78A351E0B4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7E1D0-4ED3-44D0-9C99-6C5BF513E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45A71-4186-462F-98C5-78CD710EE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7C8F9-EEC0-4D12-B770-B40C92765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7FBC4-B06D-4FB1-9EC0-C2F300F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2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323D0-23E4-4CD9-BDDC-F6F01FEEE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BD82C-BDEC-4E16-83B9-2B71B50D0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E1958-4403-4C03-AAB9-A58B238494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4FC0F-C2AC-461F-A21C-8BA9F21CA92B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BA393-A28A-4B87-85F9-A85696312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9E5FE-1B2B-4F69-8745-71A1BB87AE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CC9A6-0C1A-4FD8-8A0D-F3CF90DBF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6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t&amp;rct=j&amp;q=&amp;esrc=s&amp;source=web&amp;cd=&amp;cad=rja&amp;uact=8&amp;ved=2ahUKEwjtwJWbouHqAhVPu54KHdi_C9wQFjAAegQIBhAC&amp;url=https%3A%2F%2Fwww.weather.gov%2Frev%2F&amp;usg=AOvVaw3GS_XAvzWnWnvj3aSu4xVu" TargetMode="External"/><Relationship Id="rId13" Type="http://schemas.openxmlformats.org/officeDocument/2006/relationships/hyperlink" Target="ntqs.nv.gov" TargetMode="External"/><Relationship Id="rId3" Type="http://schemas.openxmlformats.org/officeDocument/2006/relationships/hyperlink" Target="https://www.nevada211.org/" TargetMode="External"/><Relationship Id="rId7" Type="http://schemas.openxmlformats.org/officeDocument/2006/relationships/hyperlink" Target="https://gethealthycarsoncity.org/novel-coronavirus-2019/" TargetMode="External"/><Relationship Id="rId12" Type="http://schemas.openxmlformats.org/officeDocument/2006/relationships/hyperlink" Target="https://www.nifc.gov/fire-information" TargetMode="External"/><Relationship Id="rId2" Type="http://schemas.openxmlformats.org/officeDocument/2006/relationships/hyperlink" Target="https://nvhealthresponse.nv.gov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outhernnevadahealthdistrict.org/coronavirus#cases" TargetMode="External"/><Relationship Id="rId11" Type="http://schemas.openxmlformats.org/officeDocument/2006/relationships/hyperlink" Target="https://gacc.nifc.gov/gbcc/" TargetMode="External"/><Relationship Id="rId5" Type="http://schemas.openxmlformats.org/officeDocument/2006/relationships/hyperlink" Target="https://www.washoecounty.us/health/programs-and-services/communicable-diseases-and-epidemiology/educational_materials/COVID-19.php" TargetMode="External"/><Relationship Id="rId15" Type="http://schemas.openxmlformats.org/officeDocument/2006/relationships/image" Target="../media/image2.tmp"/><Relationship Id="rId10" Type="http://schemas.openxmlformats.org/officeDocument/2006/relationships/hyperlink" Target="https://forecast.weather.gov/MapClick.php?lat=41.1442&amp;lon=-115.7088#.XhOywPyIaUk" TargetMode="External"/><Relationship Id="rId4" Type="http://schemas.openxmlformats.org/officeDocument/2006/relationships/hyperlink" Target="mailto:https://www.nvcovidfighter.org/" TargetMode="External"/><Relationship Id="rId9" Type="http://schemas.openxmlformats.org/officeDocument/2006/relationships/hyperlink" Target="https://forecast.weather.gov/MapClick.php?lat=36.174&amp;lon=-115.1216#.XhOykPyIaUk" TargetMode="External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A4C7E46D-5575-467A-887F-21922F2A8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304265"/>
              </p:ext>
            </p:extLst>
          </p:nvPr>
        </p:nvGraphicFramePr>
        <p:xfrm>
          <a:off x="182878" y="5854280"/>
          <a:ext cx="11853948" cy="901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5880">
                  <a:extLst>
                    <a:ext uri="{9D8B030D-6E8A-4147-A177-3AD203B41FA5}">
                      <a16:colId xmlns:a16="http://schemas.microsoft.com/office/drawing/2014/main" val="57971743"/>
                    </a:ext>
                  </a:extLst>
                </a:gridCol>
                <a:gridCol w="3779034">
                  <a:extLst>
                    <a:ext uri="{9D8B030D-6E8A-4147-A177-3AD203B41FA5}">
                      <a16:colId xmlns:a16="http://schemas.microsoft.com/office/drawing/2014/main" val="812755441"/>
                    </a:ext>
                  </a:extLst>
                </a:gridCol>
                <a:gridCol w="3779034">
                  <a:extLst>
                    <a:ext uri="{9D8B030D-6E8A-4147-A177-3AD203B41FA5}">
                      <a16:colId xmlns:a16="http://schemas.microsoft.com/office/drawing/2014/main" val="166099133"/>
                    </a:ext>
                  </a:extLst>
                </a:gridCol>
              </a:tblGrid>
              <a:tr h="291543">
                <a:tc gridSpan="3">
                  <a:txBody>
                    <a:bodyPr/>
                    <a:lstStyle/>
                    <a:p>
                      <a:pPr algn="ctr"/>
                      <a:r>
                        <a:rPr lang="en-US" sz="1300" spc="300" dirty="0">
                          <a:latin typeface="Arial Black" panose="020B0A04020102020204" pitchFamily="34" charset="0"/>
                        </a:rPr>
                        <a:t>COVID-19 RESOURCES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 Black" panose="020B0A040201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spc="600" dirty="0"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57503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Nevada Health Response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Nevada 211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COVID-19 |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NVCovidFighter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543589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Washoe County Health District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Southern Nevada Health District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CCHHS - Quad Counties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136458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EAAAADC-EB56-4583-9B73-4D8DE0501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41549"/>
              </p:ext>
            </p:extLst>
          </p:nvPr>
        </p:nvGraphicFramePr>
        <p:xfrm>
          <a:off x="182878" y="5244680"/>
          <a:ext cx="11853948" cy="62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746">
                  <a:extLst>
                    <a:ext uri="{9D8B030D-6E8A-4147-A177-3AD203B41FA5}">
                      <a16:colId xmlns:a16="http://schemas.microsoft.com/office/drawing/2014/main" val="2448151933"/>
                    </a:ext>
                  </a:extLst>
                </a:gridCol>
                <a:gridCol w="3788481">
                  <a:extLst>
                    <a:ext uri="{9D8B030D-6E8A-4147-A177-3AD203B41FA5}">
                      <a16:colId xmlns:a16="http://schemas.microsoft.com/office/drawing/2014/main" val="2256939751"/>
                    </a:ext>
                  </a:extLst>
                </a:gridCol>
                <a:gridCol w="3772721">
                  <a:extLst>
                    <a:ext uri="{9D8B030D-6E8A-4147-A177-3AD203B41FA5}">
                      <a16:colId xmlns:a16="http://schemas.microsoft.com/office/drawing/2014/main" val="4075630046"/>
                    </a:ext>
                  </a:extLst>
                </a:gridCol>
              </a:tblGrid>
              <a:tr h="32319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spc="3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ea typeface="Source Sans Pro Black" panose="020B0803030403020204" pitchFamily="34" charset="0"/>
                        </a:rPr>
                        <a:t>NATIONAL WEATHER SERVICE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Arial Black" panose="020B0A04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Arial Black" panose="020B0A04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9174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pc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Source Sans Pro Black" panose="020B0803030403020204" pitchFamily="34" charset="0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Reno</a:t>
                      </a:r>
                      <a:endParaRPr lang="en-US" sz="1400" b="0" u="none" spc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Source Sans Pro Black" panose="020B08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pc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Source Sans Pro Black" panose="020B0803030403020204" pitchFamily="34" charset="0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Las Vegas</a:t>
                      </a:r>
                      <a:endParaRPr lang="en-US" sz="1400" b="0" u="none" spc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Source Sans Pro Black" panose="020B08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pc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Source Sans Pro Black" panose="020B0803030403020204" pitchFamily="34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Elko</a:t>
                      </a:r>
                      <a:endParaRPr lang="en-US" sz="1400" b="0" u="none" spc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Source Sans Pro Black" panose="020B08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92121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1D8F641-D35B-45C3-9032-B7D7E1875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821309"/>
              </p:ext>
            </p:extLst>
          </p:nvPr>
        </p:nvGraphicFramePr>
        <p:xfrm>
          <a:off x="169025" y="2160978"/>
          <a:ext cx="11853950" cy="1018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6975">
                  <a:extLst>
                    <a:ext uri="{9D8B030D-6E8A-4147-A177-3AD203B41FA5}">
                      <a16:colId xmlns:a16="http://schemas.microsoft.com/office/drawing/2014/main" val="752854477"/>
                    </a:ext>
                  </a:extLst>
                </a:gridCol>
                <a:gridCol w="5926975">
                  <a:extLst>
                    <a:ext uri="{9D8B030D-6E8A-4147-A177-3AD203B41FA5}">
                      <a16:colId xmlns:a16="http://schemas.microsoft.com/office/drawing/2014/main" val="682693092"/>
                    </a:ext>
                  </a:extLst>
                </a:gridCol>
              </a:tblGrid>
              <a:tr h="34774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spc="3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FIRE PREPAREDNESS LEVELS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b="1" spc="300" dirty="0">
                        <a:solidFill>
                          <a:schemeClr val="bg1"/>
                        </a:solidFill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0258"/>
                  </a:ext>
                </a:extLst>
              </a:tr>
              <a:tr h="265914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30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NEVADA</a:t>
                      </a:r>
                      <a:r>
                        <a:rPr lang="en-US" sz="1600" b="1" spc="30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30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NATIONAL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396144"/>
                  </a:ext>
                </a:extLst>
              </a:tr>
              <a:tr h="3067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PREPAREDNESS LEVEL</a:t>
                      </a:r>
                      <a:r>
                        <a:rPr lang="en-US" sz="1600" b="1" u="none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PREPAREDNESS LEVEL </a:t>
                      </a:r>
                      <a:r>
                        <a:rPr lang="en-US" sz="1600" b="1" u="none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595436"/>
                  </a:ext>
                </a:extLst>
              </a:tr>
            </a:tbl>
          </a:graphicData>
        </a:graphic>
      </p:graphicFrame>
      <p:graphicFrame>
        <p:nvGraphicFramePr>
          <p:cNvPr id="13" name="Table 19">
            <a:extLst>
              <a:ext uri="{FF2B5EF4-FFF2-40B4-BE49-F238E27FC236}">
                <a16:creationId xmlns:a16="http://schemas.microsoft.com/office/drawing/2014/main" id="{A1C4D380-9F3E-4049-8EAD-AB9876E5C5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40793"/>
              </p:ext>
            </p:extLst>
          </p:nvPr>
        </p:nvGraphicFramePr>
        <p:xfrm>
          <a:off x="169025" y="3216278"/>
          <a:ext cx="11853948" cy="2021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514">
                  <a:extLst>
                    <a:ext uri="{9D8B030D-6E8A-4147-A177-3AD203B41FA5}">
                      <a16:colId xmlns:a16="http://schemas.microsoft.com/office/drawing/2014/main" val="57971743"/>
                    </a:ext>
                  </a:extLst>
                </a:gridCol>
                <a:gridCol w="4847656">
                  <a:extLst>
                    <a:ext uri="{9D8B030D-6E8A-4147-A177-3AD203B41FA5}">
                      <a16:colId xmlns:a16="http://schemas.microsoft.com/office/drawing/2014/main" val="298510707"/>
                    </a:ext>
                  </a:extLst>
                </a:gridCol>
                <a:gridCol w="1210244">
                  <a:extLst>
                    <a:ext uri="{9D8B030D-6E8A-4147-A177-3AD203B41FA5}">
                      <a16:colId xmlns:a16="http://schemas.microsoft.com/office/drawing/2014/main" val="2692434778"/>
                    </a:ext>
                  </a:extLst>
                </a:gridCol>
                <a:gridCol w="4598534">
                  <a:extLst>
                    <a:ext uri="{9D8B030D-6E8A-4147-A177-3AD203B41FA5}">
                      <a16:colId xmlns:a16="http://schemas.microsoft.com/office/drawing/2014/main" val="1507876956"/>
                    </a:ext>
                  </a:extLst>
                </a:gridCol>
              </a:tblGrid>
              <a:tr h="304607">
                <a:tc gridSpan="4">
                  <a:txBody>
                    <a:bodyPr/>
                    <a:lstStyle/>
                    <a:p>
                      <a:pPr algn="ctr"/>
                      <a:endParaRPr lang="en-US" sz="1100" spc="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spc="600" dirty="0"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spc="600" dirty="0"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575031"/>
                  </a:ext>
                </a:extLst>
              </a:tr>
              <a:tr h="4776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MGT-471 Executing Strategies to Rapidly Rehabilitate Damaged Housing </a:t>
                      </a:r>
                      <a:r>
                        <a:rPr lang="en-US" sz="1100" b="0" i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Virtual</a:t>
                      </a:r>
                      <a:endParaRPr lang="en-US" sz="1100" b="0" u="non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38125" marT="1428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27-29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G300 Intermediate Incident Command System - Winnemucca</a:t>
                      </a:r>
                      <a:endParaRPr lang="en-US" sz="1100" b="0" u="non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38125" marT="1428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7597"/>
                  </a:ext>
                </a:extLst>
              </a:tr>
              <a:tr h="5108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25 -29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L0967 All Hazards Position Specific Logistics Section Chief – Las Vegas</a:t>
                      </a:r>
                      <a:endParaRPr lang="en-US" sz="1100" b="0" u="non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38125" marT="1428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30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Nevada Land Search Management Course – Minden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u="non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38125" marT="1428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15367"/>
                  </a:ext>
                </a:extLst>
              </a:tr>
              <a:tr h="2210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26 - 28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Auxiliary Communications (AUXCOMM) - Reno</a:t>
                      </a:r>
                      <a:endParaRPr lang="en-US" sz="1100" b="0" u="non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38125" marT="1428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Southern NV EOC/MACC Standardization Course - Henderson</a:t>
                      </a:r>
                      <a:endParaRPr lang="en-US" sz="1100" b="0" u="non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38125" marT="1428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32108"/>
                  </a:ext>
                </a:extLst>
              </a:tr>
              <a:tr h="31258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rial Black" panose="020B0A04020102020204" pitchFamily="34" charset="0"/>
                        </a:rPr>
                        <a:t>To register for courses, please visit the </a:t>
                      </a:r>
                      <a:r>
                        <a:rPr lang="en-US" sz="1100" b="1" dirty="0">
                          <a:latin typeface="Arial Black" panose="020B0A04020102020204" pitchFamily="34" charset="0"/>
                          <a:hlinkClick r:id="rId13" action="ppaction://hlinkfile"/>
                        </a:rPr>
                        <a:t>Nevada Training &amp; Qualification System</a:t>
                      </a:r>
                      <a:endParaRPr lang="en-US" sz="1100" b="1" dirty="0">
                        <a:latin typeface="Arial Black" panose="020B0A04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Montserrat" panose="02000505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57830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311B5633-30FB-402E-B5F5-0AD26587D67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74" y="63712"/>
            <a:ext cx="7598312" cy="94262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16E6CC2-DD60-4DAC-98A5-2314734E0474}"/>
              </a:ext>
            </a:extLst>
          </p:cNvPr>
          <p:cNvSpPr/>
          <p:nvPr/>
        </p:nvSpPr>
        <p:spPr>
          <a:xfrm>
            <a:off x="2466669" y="698928"/>
            <a:ext cx="4083814" cy="241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able 24">
            <a:extLst>
              <a:ext uri="{FF2B5EF4-FFF2-40B4-BE49-F238E27FC236}">
                <a16:creationId xmlns:a16="http://schemas.microsoft.com/office/drawing/2014/main" id="{FCE7C94F-B431-451A-8698-9406466E0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5275"/>
              </p:ext>
            </p:extLst>
          </p:nvPr>
        </p:nvGraphicFramePr>
        <p:xfrm>
          <a:off x="2185904" y="588428"/>
          <a:ext cx="408381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3814">
                  <a:extLst>
                    <a:ext uri="{9D8B030D-6E8A-4147-A177-3AD203B41FA5}">
                      <a16:colId xmlns:a16="http://schemas.microsoft.com/office/drawing/2014/main" val="32638054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spc="300" dirty="0">
                          <a:solidFill>
                            <a:srgbClr val="434E7B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WEEKLY SITUATION REPORT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091051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7929FC0-D026-4BBD-99A3-C88F78A45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79514"/>
              </p:ext>
            </p:extLst>
          </p:nvPr>
        </p:nvGraphicFramePr>
        <p:xfrm>
          <a:off x="8528857" y="196058"/>
          <a:ext cx="3480263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0263">
                  <a:extLst>
                    <a:ext uri="{9D8B030D-6E8A-4147-A177-3AD203B41FA5}">
                      <a16:colId xmlns:a16="http://schemas.microsoft.com/office/drawing/2014/main" val="10643121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DEM Duty Officer –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775-687-0498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474270"/>
                  </a:ext>
                </a:extLst>
              </a:tr>
              <a:tr h="2316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Bill Elliot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77691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012D4C2-24CA-465A-9A33-D6F32FA0F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259118"/>
              </p:ext>
            </p:extLst>
          </p:nvPr>
        </p:nvGraphicFramePr>
        <p:xfrm>
          <a:off x="8528858" y="974723"/>
          <a:ext cx="3507968" cy="1138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7968">
                  <a:extLst>
                    <a:ext uri="{9D8B030D-6E8A-4147-A177-3AD203B41FA5}">
                      <a16:colId xmlns:a16="http://schemas.microsoft.com/office/drawing/2014/main" val="206572663"/>
                    </a:ext>
                  </a:extLst>
                </a:gridCol>
              </a:tblGrid>
              <a:tr h="56903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SEOC Activation Level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3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188550"/>
                  </a:ext>
                </a:extLst>
              </a:tr>
              <a:tr h="56903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PARTIAL</a:t>
                      </a:r>
                      <a:endParaRPr lang="en-US" b="1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A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737988"/>
                  </a:ext>
                </a:extLst>
              </a:tr>
            </a:tbl>
          </a:graphicData>
        </a:graphic>
      </p:graphicFrame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A202371-156F-4494-992C-5D2870168719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2" t="38912" r="7846" b="21187"/>
          <a:stretch/>
        </p:blipFill>
        <p:spPr>
          <a:xfrm>
            <a:off x="298607" y="968581"/>
            <a:ext cx="8039477" cy="1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9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7889</TotalTime>
  <Words>134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Williams</dc:creator>
  <cp:lastModifiedBy>Gail E. Powell</cp:lastModifiedBy>
  <cp:revision>152</cp:revision>
  <dcterms:created xsi:type="dcterms:W3CDTF">2020-07-22T14:10:43Z</dcterms:created>
  <dcterms:modified xsi:type="dcterms:W3CDTF">2022-04-18T16:46:12Z</dcterms:modified>
</cp:coreProperties>
</file>